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980" r:id="rId5"/>
    <p:sldId id="331" r:id="rId6"/>
    <p:sldId id="1013" r:id="rId7"/>
    <p:sldId id="1110" r:id="rId8"/>
    <p:sldId id="1111" r:id="rId9"/>
    <p:sldId id="1016" r:id="rId10"/>
    <p:sldId id="1112" r:id="rId11"/>
    <p:sldId id="485" r:id="rId12"/>
    <p:sldId id="1017" r:id="rId13"/>
    <p:sldId id="1022" r:id="rId14"/>
    <p:sldId id="1054" r:id="rId15"/>
    <p:sldId id="1020" r:id="rId16"/>
    <p:sldId id="1066" r:id="rId17"/>
    <p:sldId id="1023" r:id="rId18"/>
    <p:sldId id="1018" r:id="rId19"/>
    <p:sldId id="1114" r:id="rId20"/>
    <p:sldId id="1046" r:id="rId21"/>
    <p:sldId id="1059" r:id="rId22"/>
    <p:sldId id="1065" r:id="rId23"/>
    <p:sldId id="1015" r:id="rId24"/>
    <p:sldId id="1113" r:id="rId25"/>
    <p:sldId id="985" r:id="rId26"/>
    <p:sldId id="9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er Presentation" id="{887D5A8E-1213-45F5-804E-E17F8107D308}">
          <p14:sldIdLst>
            <p14:sldId id="980"/>
            <p14:sldId id="331"/>
            <p14:sldId id="1013"/>
            <p14:sldId id="1110"/>
            <p14:sldId id="1111"/>
            <p14:sldId id="1016"/>
            <p14:sldId id="1112"/>
            <p14:sldId id="485"/>
            <p14:sldId id="1017"/>
            <p14:sldId id="1022"/>
            <p14:sldId id="1054"/>
            <p14:sldId id="1020"/>
            <p14:sldId id="1066"/>
            <p14:sldId id="1023"/>
            <p14:sldId id="1018"/>
            <p14:sldId id="1114"/>
            <p14:sldId id="1046"/>
            <p14:sldId id="1059"/>
            <p14:sldId id="1065"/>
            <p14:sldId id="1015"/>
            <p14:sldId id="1113"/>
            <p14:sldId id="985"/>
            <p14:sldId id="986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251402-BCB4-DB5A-7BBE-0AB2BD978AEB}" name="Valier, Madeleine (CDC/NCIRD/ISD)" initials="VM(" userId="S::rtf3@cdc.gov::143cc1de-fd9f-48a7-93b9-055f89b01078" providerId="AD"/>
  <p188:author id="{00605611-7D99-4A72-C413-00464C909B38}" name="Elizabeth Allen" initials="EA" userId="S::Allen-Elizabeth@norc.org::f3fa9051-3cf0-4894-a1fe-1c7b033546e7" providerId="AD"/>
  <p188:author id="{F5507073-7DC7-E961-6915-FB05DD06B554}" name="Singleton, James (CDC/NCIRD/ISD)" initials="SJ(" userId="S::xzs8@cdc.gov::80c1fa89-c390-4b2d-929c-765749af6f1e" providerId="AD"/>
  <p188:author id="{2B307DBF-F75A-E4AB-D0BA-1A8D761B7F4A}" name="Elam-Evans, Laurie (CDC/NCIRD/ISD)" initials="EEL(" userId="S::lxe1@cdc.gov::8969fcc3-3e09-439f-a2a5-514079fc8fd8" providerId="AD"/>
  <p188:author id="{E08D5AD2-9DF4-0A9B-2FEA-4937BFA22ABC}" name="Bess Welch" initials="BW" userId="S::Welch-Bess@norc.org::34c7ebad-e0ba-42f8-b0c8-f32f1d2aa0f3" providerId="AD"/>
  <p188:author id="{B4199FD9-BE84-F534-EFA0-35DE8E874C5C}" name="Bridges, Carolyn (CDC/NCIRD/OD) (CTR)" initials="BC((" userId="S::ctb1@cdc.gov::35319e67-7ba3-4e44-a3e3-53dd79f46470" providerId="AD"/>
  <p188:author id="{54C41FFE-04C7-F906-A299-1BDCDE134C0B}" name="Black, Carla (CDC/NCIRD/ISD)" initials="BC(" userId="S::zwc0@cdc.gov::6cd7f352-8347-4e93-972e-3f21a162868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jaira Gijon" initials="YG" lastIdx="77" clrIdx="0">
    <p:extLst>
      <p:ext uri="{19B8F6BF-5375-455C-9EA6-DF929625EA0E}">
        <p15:presenceInfo xmlns:p15="http://schemas.microsoft.com/office/powerpoint/2012/main" userId="S-1-5-21-1606980848-1604221776-839522115-17045" providerId="AD"/>
      </p:ext>
    </p:extLst>
  </p:cmAuthor>
  <p:cmAuthor id="2" name="Michael Garcia" initials="MG" lastIdx="43" clrIdx="1">
    <p:extLst>
      <p:ext uri="{19B8F6BF-5375-455C-9EA6-DF929625EA0E}">
        <p15:presenceInfo xmlns:p15="http://schemas.microsoft.com/office/powerpoint/2012/main" userId="ea6b4bbba15aa934" providerId="Windows Live"/>
      </p:ext>
    </p:extLst>
  </p:cmAuthor>
  <p:cmAuthor id="3" name="Singleton, James (CDC/OID/NCIRD)" initials="SJ(" lastIdx="2" clrIdx="2">
    <p:extLst>
      <p:ext uri="{19B8F6BF-5375-455C-9EA6-DF929625EA0E}">
        <p15:presenceInfo xmlns:p15="http://schemas.microsoft.com/office/powerpoint/2012/main" userId="S-1-5-21-1207783550-2075000910-922709458-175875" providerId="AD"/>
      </p:ext>
    </p:extLst>
  </p:cmAuthor>
  <p:cmAuthor id="4" name="Rodgers, Loren E. (CDC/OID/NCIRD)" initials="RLE(" lastIdx="2" clrIdx="3">
    <p:extLst>
      <p:ext uri="{19B8F6BF-5375-455C-9EA6-DF929625EA0E}">
        <p15:presenceInfo xmlns:p15="http://schemas.microsoft.com/office/powerpoint/2012/main" userId="S-1-5-21-1207783550-2075000910-922709458-294300" providerId="AD"/>
      </p:ext>
    </p:extLst>
  </p:cmAuthor>
  <p:cmAuthor id="5" name="Elizabeth Ormson" initials="EO" lastIdx="1" clrIdx="4">
    <p:extLst>
      <p:ext uri="{19B8F6BF-5375-455C-9EA6-DF929625EA0E}">
        <p15:presenceInfo xmlns:p15="http://schemas.microsoft.com/office/powerpoint/2012/main" userId="S-1-5-21-1606980848-1604221776-839522115-292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6"/>
    <a:srgbClr val="F6F4F1"/>
    <a:srgbClr val="CA500A"/>
    <a:srgbClr val="7C746F"/>
    <a:srgbClr val="EDEAE4"/>
    <a:srgbClr val="F7F4F2"/>
    <a:srgbClr val="EC712E"/>
    <a:srgbClr val="D5D0CA"/>
    <a:srgbClr val="E5E3DF"/>
    <a:srgbClr val="ADA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9A5EE-8D68-4078-99EA-B44A0280886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59B64-8326-45D2-8132-103F16116C0B}">
      <dgm:prSet phldrT="[Text]" custT="1"/>
      <dgm:spPr/>
      <dgm:t>
        <a:bodyPr/>
        <a:lstStyle/>
        <a:p>
          <a:r>
            <a:rPr lang="en-US" sz="2200">
              <a:latin typeface="+mn-lt"/>
              <a:cs typeface="Calibri" panose="020F0502020204030204" pitchFamily="34" charset="0"/>
            </a:rPr>
            <a:t>Phase 1</a:t>
          </a:r>
        </a:p>
      </dgm:t>
    </dgm:pt>
    <dgm:pt modelId="{E7602DD0-2888-4752-80C6-3BBE6EB94710}" type="parTrans" cxnId="{FB735C96-479E-4792-BDD5-04257DFAA12B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DA07962D-186B-4238-915C-32A78B15F9E5}" type="sibTrans" cxnId="{FB735C96-479E-4792-BDD5-04257DFAA12B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F252E9DC-F75B-4EF7-A725-D6048E02C828}">
      <dgm:prSet phldrT="[Text]" custT="1"/>
      <dgm:spPr/>
      <dgm:t>
        <a:bodyPr/>
        <a:lstStyle/>
        <a:p>
          <a:endParaRPr lang="en-US" sz="2400" b="0" kern="1200">
            <a:solidFill>
              <a:schemeClr val="tx1"/>
            </a:solidFill>
            <a:latin typeface="+mn-lt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B8C3B8E8-43C3-44D9-A8E5-7AAE3465232D}" type="parTrans" cxnId="{3185B08A-DD22-4BAA-9182-8F3FE7A81018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6BC72726-A21B-43E9-8E15-AC363202E874}" type="sibTrans" cxnId="{3185B08A-DD22-4BAA-9182-8F3FE7A81018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243721AD-20A3-4F0E-BBF9-D8A22217943A}">
      <dgm:prSet phldrT="[Text]" custT="1"/>
      <dgm:spPr/>
      <dgm:t>
        <a:bodyPr/>
        <a:lstStyle/>
        <a:p>
          <a:r>
            <a:rPr lang="en-US" sz="2200">
              <a:latin typeface="+mn-lt"/>
              <a:cs typeface="Calibri" panose="020F0502020204030204" pitchFamily="34" charset="0"/>
            </a:rPr>
            <a:t>Phase 2</a:t>
          </a:r>
        </a:p>
      </dgm:t>
    </dgm:pt>
    <dgm:pt modelId="{07BA12E3-5C94-4817-8E58-92A2EBD525AE}" type="parTrans" cxnId="{4A4D05D1-09E8-4826-A0B4-4B335A67F13E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A4080C4B-0A3C-40C3-A941-96ABD80E18A3}" type="sibTrans" cxnId="{4A4D05D1-09E8-4826-A0B4-4B335A67F13E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F3B80DDB-76A9-4441-9826-9CBED75B91CC}">
      <dgm:prSet phldrT="[Text]" custT="1"/>
      <dgm:spPr/>
      <dgm:t>
        <a:bodyPr/>
        <a:lstStyle/>
        <a:p>
          <a:r>
            <a:rPr lang="en-US" sz="22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IIS serves as the primary sampling frame (RDD frame dropped or reduced)</a:t>
          </a:r>
        </a:p>
      </dgm:t>
    </dgm:pt>
    <dgm:pt modelId="{C6508B50-FBE4-4B72-B5AF-BF006C030945}" type="parTrans" cxnId="{862E8E61-584D-4AA3-A9F0-7BB1A9F8DA61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081AD5C3-4880-4B7E-936A-A766F9D962D1}" type="sibTrans" cxnId="{862E8E61-584D-4AA3-A9F0-7BB1A9F8DA61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FA6C3921-DA50-4441-8290-604E93A1554E}">
      <dgm:prSet phldrT="[Text]" custT="1"/>
      <dgm:spPr/>
      <dgm:t>
        <a:bodyPr/>
        <a:lstStyle/>
        <a:p>
          <a:r>
            <a:rPr lang="en-US" sz="2200">
              <a:latin typeface="+mn-lt"/>
              <a:cs typeface="Calibri" panose="020F0502020204030204" pitchFamily="34" charset="0"/>
            </a:rPr>
            <a:t>Phase 4</a:t>
          </a:r>
        </a:p>
      </dgm:t>
    </dgm:pt>
    <dgm:pt modelId="{04A62E0A-9DCD-47B7-A998-A5E12F0BD2F0}" type="parTrans" cxnId="{8E09C59C-8B32-46ED-8016-CAB1EBD9D04C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DD0AAA48-3E84-4058-92D0-BB3B9255DC5C}" type="sibTrans" cxnId="{8E09C59C-8B32-46ED-8016-CAB1EBD9D04C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5896B2AC-6A7A-466C-8944-18D813AB4DB3}">
      <dgm:prSet phldrT="[Text]" custT="1"/>
      <dgm:spPr/>
      <dgm:t>
        <a:bodyPr/>
        <a:lstStyle/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en-US" sz="2200" kern="120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Calibri" panose="020F0502020204030204" pitchFamily="34" charset="0"/>
            </a:rPr>
            <a:t>IIS serves as the sole sampling frame</a:t>
          </a:r>
        </a:p>
      </dgm:t>
    </dgm:pt>
    <dgm:pt modelId="{C55DDBD7-A259-4F50-8F8C-34CC4B4A81A8}" type="parTrans" cxnId="{9B3C5843-26DA-498A-B365-07BB38E25BD5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8781C922-637C-4CD6-8EF4-504EC2E89135}" type="sibTrans" cxnId="{9B3C5843-26DA-498A-B365-07BB38E25BD5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6193D6A5-BC80-4D33-AB2D-BB80C873A2A3}">
      <dgm:prSet phldrT="[Text]" custT="1"/>
      <dgm:spPr/>
      <dgm:t>
        <a:bodyPr/>
        <a:lstStyle/>
        <a:p>
          <a:r>
            <a:rPr lang="en-US" sz="2200">
              <a:latin typeface="+mn-lt"/>
              <a:cs typeface="Calibri" panose="020F0502020204030204" pitchFamily="34" charset="0"/>
            </a:rPr>
            <a:t>Phase 3</a:t>
          </a:r>
        </a:p>
      </dgm:t>
    </dgm:pt>
    <dgm:pt modelId="{6AACB984-7F92-4D29-8E36-1817107F08A9}" type="parTrans" cxnId="{3497FDA2-C3DF-4B04-82F2-503AA1B5DE5A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438FB501-D975-41EC-9CD0-E7E8BF6B958E}" type="sibTrans" cxnId="{3497FDA2-C3DF-4B04-82F2-503AA1B5DE5A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CDAE04D1-5128-4249-B886-DF685CF09B4B}">
      <dgm:prSet custT="1"/>
      <dgm:spPr/>
      <dgm:t>
        <a:bodyPr/>
        <a:lstStyle/>
        <a:p>
          <a:endParaRPr lang="en-US" sz="2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60711F1-A612-4B19-BF99-E4EBA52714F8}" type="parTrans" cxnId="{5BE77BCA-F49D-4E93-855F-B9FEA1D20FCF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87450673-814C-4F20-8C67-BC60DEC5CDAF}" type="sibTrans" cxnId="{5BE77BCA-F49D-4E93-855F-B9FEA1D20FCF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EBAE8B9E-2003-4EA0-9685-97548CFA2112}">
      <dgm:prSet custT="1"/>
      <dgm:spPr/>
      <dgm:t>
        <a:bodyPr/>
        <a:lstStyle/>
        <a:p>
          <a:r>
            <a:rPr lang="en-US" sz="2200" kern="1200">
              <a:latin typeface="+mn-lt"/>
              <a:cs typeface="Calibri" panose="020F0502020204030204" pitchFamily="34" charset="0"/>
            </a:rPr>
            <a:t>Phone numbers from IIS augment the NIS cell phone random-digit dial (RDD) sampling frame</a:t>
          </a:r>
        </a:p>
      </dgm:t>
    </dgm:pt>
    <dgm:pt modelId="{C84BC51A-C9BF-4EE9-8AB0-85DCE11715E5}" type="parTrans" cxnId="{6DE8D1E7-A5D4-49C9-A094-5049D72FDB2E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3619ED29-D94E-41FC-88C4-D893568E3EC9}" type="sibTrans" cxnId="{6DE8D1E7-A5D4-49C9-A094-5049D72FDB2E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3C00ABE8-9D4D-4407-81A9-69AAFDE3B76D}">
      <dgm:prSet custT="1"/>
      <dgm:spPr/>
      <dgm:t>
        <a:bodyPr/>
        <a:lstStyle/>
        <a:p>
          <a:endParaRPr lang="en-US" sz="2200" kern="1200">
            <a:latin typeface="+mn-lt"/>
            <a:cs typeface="Calibri" panose="020F0502020204030204" pitchFamily="34" charset="0"/>
          </a:endParaRPr>
        </a:p>
      </dgm:t>
    </dgm:pt>
    <dgm:pt modelId="{888A88C6-A8B3-4A23-9945-83492FFA606C}" type="parTrans" cxnId="{80C2D99E-2796-49FB-95C2-9EB4989CEA06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9486BC2F-39F4-4C0D-A230-0FA37749DA3E}" type="sibTrans" cxnId="{80C2D99E-2796-49FB-95C2-9EB4989CEA06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92C8995C-C293-4297-9A0A-AFC10F91B03E}">
      <dgm:prSet custT="1"/>
      <dgm:spPr/>
      <dgm:t>
        <a:bodyPr/>
        <a:lstStyle/>
        <a:p>
          <a:r>
            <a:rPr lang="en-US" sz="2200" kern="1200">
              <a:latin typeface="+mn-lt"/>
              <a:cs typeface="Calibri" panose="020F0502020204030204" pitchFamily="34" charset="0"/>
            </a:rPr>
            <a:t>Vaccination data collected via the NIS provider record check (PRC)</a:t>
          </a:r>
        </a:p>
      </dgm:t>
    </dgm:pt>
    <dgm:pt modelId="{35E14936-393E-46C2-9073-F525C30A7726}" type="parTrans" cxnId="{8E4478D2-4DA1-465F-A3EE-E6DA95C3E651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14513C12-26C0-4DB7-B7E0-A1DA8115C262}" type="sibTrans" cxnId="{8E4478D2-4DA1-465F-A3EE-E6DA95C3E651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90859BE4-F4F2-4EBC-852A-4CFE229ECF10}">
      <dgm:prSet custT="1"/>
      <dgm:spPr/>
      <dgm:t>
        <a:bodyPr/>
        <a:lstStyle/>
        <a:p>
          <a:r>
            <a:rPr lang="en-US" sz="22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Vaccination data collected via the NIS PRC</a:t>
          </a:r>
        </a:p>
      </dgm:t>
    </dgm:pt>
    <dgm:pt modelId="{90C008F5-0334-4D13-96B1-C08AC0222D67}" type="parTrans" cxnId="{64E257D4-24FF-472B-B08C-AF3C332D0609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FB432533-9407-49BE-8240-4B3689482338}" type="sibTrans" cxnId="{64E257D4-24FF-472B-B08C-AF3C332D0609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869CD776-DC57-4CBB-873D-28DE62A47509}">
      <dgm:prSet custT="1"/>
      <dgm:spPr/>
      <dgm:t>
        <a:bodyPr/>
        <a:lstStyle/>
        <a:p>
          <a:endParaRPr lang="en-US" sz="2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B64BBB0-F702-484B-9AD2-6187DBB308D9}" type="parTrans" cxnId="{6BB2928B-4EF4-42D1-B2A4-38A177AB07F3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9B25D544-FF47-4B90-B21F-27CDA18B42C5}" type="sibTrans" cxnId="{6BB2928B-4EF4-42D1-B2A4-38A177AB07F3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84260FFB-4A2C-42B2-922D-21EA27FF2CDC}">
      <dgm:prSet custT="1"/>
      <dgm:spPr/>
      <dgm:t>
        <a:bodyPr/>
        <a:lstStyle/>
        <a:p>
          <a:r>
            <a:rPr lang="en-US" sz="22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Vaccination data collected from both NIS PRC and IIS</a:t>
          </a:r>
        </a:p>
      </dgm:t>
    </dgm:pt>
    <dgm:pt modelId="{C625EAA3-3497-42CA-9D43-AE1246776D2A}" type="parTrans" cxnId="{A5EA8079-D590-4907-8DA8-5A59B61CF96D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446AE435-67FD-40C6-B3C9-4D790982AD48}" type="sibTrans" cxnId="{A5EA8079-D590-4907-8DA8-5A59B61CF96D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CF5E2378-0D95-4972-88A9-6EAE18264067}">
      <dgm:prSet phldrT="[Text]" custT="1"/>
      <dgm:spPr/>
      <dgm:t>
        <a:bodyPr/>
        <a:lstStyle/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en-US" sz="2200" kern="120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Calibri" panose="020F0502020204030204" pitchFamily="34" charset="0"/>
            </a:rPr>
            <a:t>Vaccination data collected from IIS only (drop the NIS PRC)</a:t>
          </a:r>
        </a:p>
      </dgm:t>
    </dgm:pt>
    <dgm:pt modelId="{F5DA6D24-1A45-40B3-945F-D00A91038609}" type="parTrans" cxnId="{867BC55E-0514-4F81-81A0-9373E52FC452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62C1BC43-4782-4DDC-824A-97F7E033BD4F}" type="sibTrans" cxnId="{867BC55E-0514-4F81-81A0-9373E52FC452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50F8D3FB-42F5-4613-AEC8-BD1507EFF9FC}">
      <dgm:prSet custT="1"/>
      <dgm:spPr/>
      <dgm:t>
        <a:bodyPr/>
        <a:lstStyle/>
        <a:p>
          <a:r>
            <a:rPr lang="en-US" sz="22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IIS serves as the sole sampling frame</a:t>
          </a:r>
        </a:p>
      </dgm:t>
    </dgm:pt>
    <dgm:pt modelId="{4C8325F2-AFD1-44EB-852D-2F1995C91884}" type="sibTrans" cxnId="{A8CF1535-7085-43C6-9806-B3FA75EA22E7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47EA8C85-BEFD-4C6D-AFCA-22ABEC3D6BE0}" type="parTrans" cxnId="{A8CF1535-7085-43C6-9806-B3FA75EA22E7}">
      <dgm:prSet/>
      <dgm:spPr/>
      <dgm:t>
        <a:bodyPr/>
        <a:lstStyle/>
        <a:p>
          <a:endParaRPr lang="en-US" sz="2200">
            <a:latin typeface="+mn-lt"/>
            <a:cs typeface="Calibri" panose="020F0502020204030204" pitchFamily="34" charset="0"/>
          </a:endParaRPr>
        </a:p>
      </dgm:t>
    </dgm:pt>
    <dgm:pt modelId="{7996F8C1-D580-4086-834A-0687599F4187}" type="pres">
      <dgm:prSet presAssocID="{1CB9A5EE-8D68-4078-99EA-B44A0280886E}" presName="linearFlow" presStyleCnt="0">
        <dgm:presLayoutVars>
          <dgm:dir/>
          <dgm:animLvl val="lvl"/>
          <dgm:resizeHandles val="exact"/>
        </dgm:presLayoutVars>
      </dgm:prSet>
      <dgm:spPr/>
    </dgm:pt>
    <dgm:pt modelId="{95B9AB97-6EF7-4387-9EBC-0768A92D3901}" type="pres">
      <dgm:prSet presAssocID="{C3759B64-8326-45D2-8132-103F16116C0B}" presName="composite" presStyleCnt="0"/>
      <dgm:spPr/>
    </dgm:pt>
    <dgm:pt modelId="{03264FC0-7EDA-4A4F-B992-E446AC5B7D21}" type="pres">
      <dgm:prSet presAssocID="{C3759B64-8326-45D2-8132-103F16116C0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A1BBF2D-CE41-465A-9116-A38110554B91}" type="pres">
      <dgm:prSet presAssocID="{C3759B64-8326-45D2-8132-103F16116C0B}" presName="descendantText" presStyleLbl="alignAcc1" presStyleIdx="0" presStyleCnt="4" custLinFactNeighborX="0" custLinFactNeighborY="-6230">
        <dgm:presLayoutVars>
          <dgm:bulletEnabled val="1"/>
        </dgm:presLayoutVars>
      </dgm:prSet>
      <dgm:spPr/>
    </dgm:pt>
    <dgm:pt modelId="{EAC0B7CB-25F8-424C-AA81-4C9C8D4DE6BC}" type="pres">
      <dgm:prSet presAssocID="{DA07962D-186B-4238-915C-32A78B15F9E5}" presName="sp" presStyleCnt="0"/>
      <dgm:spPr/>
    </dgm:pt>
    <dgm:pt modelId="{3AC90CC4-6675-478A-A5F1-402A83FF87F3}" type="pres">
      <dgm:prSet presAssocID="{243721AD-20A3-4F0E-BBF9-D8A22217943A}" presName="composite" presStyleCnt="0"/>
      <dgm:spPr/>
    </dgm:pt>
    <dgm:pt modelId="{C82732B0-FFBD-486B-A0A4-9039170724E1}" type="pres">
      <dgm:prSet presAssocID="{243721AD-20A3-4F0E-BBF9-D8A22217943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16684EA-8E36-4B3F-8622-17C836EF3904}" type="pres">
      <dgm:prSet presAssocID="{243721AD-20A3-4F0E-BBF9-D8A22217943A}" presName="descendantText" presStyleLbl="alignAcc1" presStyleIdx="1" presStyleCnt="4" custLinFactNeighborX="841">
        <dgm:presLayoutVars>
          <dgm:bulletEnabled val="1"/>
        </dgm:presLayoutVars>
      </dgm:prSet>
      <dgm:spPr/>
    </dgm:pt>
    <dgm:pt modelId="{6B6CD69F-6C2A-4773-B466-6AF713F99ADB}" type="pres">
      <dgm:prSet presAssocID="{A4080C4B-0A3C-40C3-A941-96ABD80E18A3}" presName="sp" presStyleCnt="0"/>
      <dgm:spPr/>
    </dgm:pt>
    <dgm:pt modelId="{67FB737A-C9E1-4411-ACCD-AA2DBE8F5F03}" type="pres">
      <dgm:prSet presAssocID="{6193D6A5-BC80-4D33-AB2D-BB80C873A2A3}" presName="composite" presStyleCnt="0"/>
      <dgm:spPr/>
    </dgm:pt>
    <dgm:pt modelId="{91C5D090-DB58-4B5D-B132-88F7D9CF3771}" type="pres">
      <dgm:prSet presAssocID="{6193D6A5-BC80-4D33-AB2D-BB80C873A2A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0BEB9A3-D8EC-48E2-B316-2E44C9A63B49}" type="pres">
      <dgm:prSet presAssocID="{6193D6A5-BC80-4D33-AB2D-BB80C873A2A3}" presName="descendantText" presStyleLbl="alignAcc1" presStyleIdx="2" presStyleCnt="4">
        <dgm:presLayoutVars>
          <dgm:bulletEnabled val="1"/>
        </dgm:presLayoutVars>
      </dgm:prSet>
      <dgm:spPr/>
    </dgm:pt>
    <dgm:pt modelId="{FB104B15-9F43-4EE4-B289-F78D54052ECF}" type="pres">
      <dgm:prSet presAssocID="{438FB501-D975-41EC-9CD0-E7E8BF6B958E}" presName="sp" presStyleCnt="0"/>
      <dgm:spPr/>
    </dgm:pt>
    <dgm:pt modelId="{EC6C5EF7-4BE1-42AF-B6C2-B118860552C6}" type="pres">
      <dgm:prSet presAssocID="{FA6C3921-DA50-4441-8290-604E93A1554E}" presName="composite" presStyleCnt="0"/>
      <dgm:spPr/>
    </dgm:pt>
    <dgm:pt modelId="{BD35CFAB-235F-4091-A690-923BF9AEFDFF}" type="pres">
      <dgm:prSet presAssocID="{FA6C3921-DA50-4441-8290-604E93A1554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AE945E5-C1DD-442E-8334-99796F0690B1}" type="pres">
      <dgm:prSet presAssocID="{FA6C3921-DA50-4441-8290-604E93A1554E}" presName="descendantText" presStyleLbl="alignAcc1" presStyleIdx="3" presStyleCnt="4" custScaleY="97476" custLinFactNeighborX="841" custLinFactNeighborY="1102">
        <dgm:presLayoutVars>
          <dgm:bulletEnabled val="1"/>
        </dgm:presLayoutVars>
      </dgm:prSet>
      <dgm:spPr/>
    </dgm:pt>
  </dgm:ptLst>
  <dgm:cxnLst>
    <dgm:cxn modelId="{3B091009-C63E-4C6F-85E3-C24928F56980}" type="presOf" srcId="{EBAE8B9E-2003-4EA0-9685-97548CFA2112}" destId="{EA1BBF2D-CE41-465A-9116-A38110554B91}" srcOrd="0" destOrd="1" presId="urn:microsoft.com/office/officeart/2005/8/layout/chevron2"/>
    <dgm:cxn modelId="{70A09309-6706-4282-A104-D483E0907D8A}" type="presOf" srcId="{5896B2AC-6A7A-466C-8944-18D813AB4DB3}" destId="{FAE945E5-C1DD-442E-8334-99796F0690B1}" srcOrd="0" destOrd="0" presId="urn:microsoft.com/office/officeart/2005/8/layout/chevron2"/>
    <dgm:cxn modelId="{9390CE0F-F71E-4E25-B18F-B6C3D5478BFC}" type="presOf" srcId="{6193D6A5-BC80-4D33-AB2D-BB80C873A2A3}" destId="{91C5D090-DB58-4B5D-B132-88F7D9CF3771}" srcOrd="0" destOrd="0" presId="urn:microsoft.com/office/officeart/2005/8/layout/chevron2"/>
    <dgm:cxn modelId="{441A6D16-348D-4521-862F-31EBA827CBE7}" type="presOf" srcId="{50F8D3FB-42F5-4613-AEC8-BD1507EFF9FC}" destId="{60BEB9A3-D8EC-48E2-B316-2E44C9A63B49}" srcOrd="0" destOrd="1" presId="urn:microsoft.com/office/officeart/2005/8/layout/chevron2"/>
    <dgm:cxn modelId="{8D61B72F-098D-4E89-BF1B-354597D961B8}" type="presOf" srcId="{1CB9A5EE-8D68-4078-99EA-B44A0280886E}" destId="{7996F8C1-D580-4086-834A-0687599F4187}" srcOrd="0" destOrd="0" presId="urn:microsoft.com/office/officeart/2005/8/layout/chevron2"/>
    <dgm:cxn modelId="{A8CF1535-7085-43C6-9806-B3FA75EA22E7}" srcId="{6193D6A5-BC80-4D33-AB2D-BB80C873A2A3}" destId="{50F8D3FB-42F5-4613-AEC8-BD1507EFF9FC}" srcOrd="1" destOrd="0" parTransId="{47EA8C85-BEFD-4C6D-AFCA-22ABEC3D6BE0}" sibTransId="{4C8325F2-AFD1-44EB-852D-2F1995C91884}"/>
    <dgm:cxn modelId="{E1EF3D37-80F7-435C-84CC-617374193CF1}" type="presOf" srcId="{F252E9DC-F75B-4EF7-A725-D6048E02C828}" destId="{EA1BBF2D-CE41-465A-9116-A38110554B91}" srcOrd="0" destOrd="0" presId="urn:microsoft.com/office/officeart/2005/8/layout/chevron2"/>
    <dgm:cxn modelId="{A2EC8F38-4C01-4B5E-B3B7-3B7DCEB45A6A}" type="presOf" srcId="{92C8995C-C293-4297-9A0A-AFC10F91B03E}" destId="{EA1BBF2D-CE41-465A-9116-A38110554B91}" srcOrd="0" destOrd="2" presId="urn:microsoft.com/office/officeart/2005/8/layout/chevron2"/>
    <dgm:cxn modelId="{867BC55E-0514-4F81-81A0-9373E52FC452}" srcId="{FA6C3921-DA50-4441-8290-604E93A1554E}" destId="{CF5E2378-0D95-4972-88A9-6EAE18264067}" srcOrd="1" destOrd="0" parTransId="{F5DA6D24-1A45-40B3-945F-D00A91038609}" sibTransId="{62C1BC43-4782-4DDC-824A-97F7E033BD4F}"/>
    <dgm:cxn modelId="{862E8E61-584D-4AA3-A9F0-7BB1A9F8DA61}" srcId="{243721AD-20A3-4F0E-BBF9-D8A22217943A}" destId="{F3B80DDB-76A9-4441-9826-9CBED75B91CC}" srcOrd="0" destOrd="0" parTransId="{C6508B50-FBE4-4B72-B5AF-BF006C030945}" sibTransId="{081AD5C3-4880-4B7E-936A-A766F9D962D1}"/>
    <dgm:cxn modelId="{9B3C5843-26DA-498A-B365-07BB38E25BD5}" srcId="{FA6C3921-DA50-4441-8290-604E93A1554E}" destId="{5896B2AC-6A7A-466C-8944-18D813AB4DB3}" srcOrd="0" destOrd="0" parTransId="{C55DDBD7-A259-4F50-8F8C-34CC4B4A81A8}" sibTransId="{8781C922-637C-4CD6-8EF4-504EC2E89135}"/>
    <dgm:cxn modelId="{7A921C66-FD3F-4478-9154-FDE49D37B270}" type="presOf" srcId="{84260FFB-4A2C-42B2-922D-21EA27FF2CDC}" destId="{60BEB9A3-D8EC-48E2-B316-2E44C9A63B49}" srcOrd="0" destOrd="2" presId="urn:microsoft.com/office/officeart/2005/8/layout/chevron2"/>
    <dgm:cxn modelId="{25DE1D4A-F8B4-48C5-BE36-378D6BA1C155}" type="presOf" srcId="{243721AD-20A3-4F0E-BBF9-D8A22217943A}" destId="{C82732B0-FFBD-486B-A0A4-9039170724E1}" srcOrd="0" destOrd="0" presId="urn:microsoft.com/office/officeart/2005/8/layout/chevron2"/>
    <dgm:cxn modelId="{4D14EC74-179A-4CEE-8DA9-928A2652B8E0}" type="presOf" srcId="{CF5E2378-0D95-4972-88A9-6EAE18264067}" destId="{FAE945E5-C1DD-442E-8334-99796F0690B1}" srcOrd="0" destOrd="1" presId="urn:microsoft.com/office/officeart/2005/8/layout/chevron2"/>
    <dgm:cxn modelId="{BBBB6077-D673-4F13-A0D9-6075D1968CCE}" type="presOf" srcId="{869CD776-DC57-4CBB-873D-28DE62A47509}" destId="{60BEB9A3-D8EC-48E2-B316-2E44C9A63B49}" srcOrd="0" destOrd="3" presId="urn:microsoft.com/office/officeart/2005/8/layout/chevron2"/>
    <dgm:cxn modelId="{FE38EC58-094E-41AF-9481-38E9C07914CD}" type="presOf" srcId="{FA6C3921-DA50-4441-8290-604E93A1554E}" destId="{BD35CFAB-235F-4091-A690-923BF9AEFDFF}" srcOrd="0" destOrd="0" presId="urn:microsoft.com/office/officeart/2005/8/layout/chevron2"/>
    <dgm:cxn modelId="{A5EA8079-D590-4907-8DA8-5A59B61CF96D}" srcId="{6193D6A5-BC80-4D33-AB2D-BB80C873A2A3}" destId="{84260FFB-4A2C-42B2-922D-21EA27FF2CDC}" srcOrd="2" destOrd="0" parTransId="{C625EAA3-3497-42CA-9D43-AE1246776D2A}" sibTransId="{446AE435-67FD-40C6-B3C9-4D790982AD48}"/>
    <dgm:cxn modelId="{7B8B787C-5DD3-4838-B54A-A873866D8582}" type="presOf" srcId="{90859BE4-F4F2-4EBC-852A-4CFE229ECF10}" destId="{C16684EA-8E36-4B3F-8622-17C836EF3904}" srcOrd="0" destOrd="1" presId="urn:microsoft.com/office/officeart/2005/8/layout/chevron2"/>
    <dgm:cxn modelId="{3185B08A-DD22-4BAA-9182-8F3FE7A81018}" srcId="{C3759B64-8326-45D2-8132-103F16116C0B}" destId="{F252E9DC-F75B-4EF7-A725-D6048E02C828}" srcOrd="0" destOrd="0" parTransId="{B8C3B8E8-43C3-44D9-A8E5-7AAE3465232D}" sibTransId="{6BC72726-A21B-43E9-8E15-AC363202E874}"/>
    <dgm:cxn modelId="{6BB2928B-4EF4-42D1-B2A4-38A177AB07F3}" srcId="{6193D6A5-BC80-4D33-AB2D-BB80C873A2A3}" destId="{869CD776-DC57-4CBB-873D-28DE62A47509}" srcOrd="3" destOrd="0" parTransId="{EB64BBB0-F702-484B-9AD2-6187DBB308D9}" sibTransId="{9B25D544-FF47-4B90-B21F-27CDA18B42C5}"/>
    <dgm:cxn modelId="{FB735C96-479E-4792-BDD5-04257DFAA12B}" srcId="{1CB9A5EE-8D68-4078-99EA-B44A0280886E}" destId="{C3759B64-8326-45D2-8132-103F16116C0B}" srcOrd="0" destOrd="0" parTransId="{E7602DD0-2888-4752-80C6-3BBE6EB94710}" sibTransId="{DA07962D-186B-4238-915C-32A78B15F9E5}"/>
    <dgm:cxn modelId="{8E09C59C-8B32-46ED-8016-CAB1EBD9D04C}" srcId="{1CB9A5EE-8D68-4078-99EA-B44A0280886E}" destId="{FA6C3921-DA50-4441-8290-604E93A1554E}" srcOrd="3" destOrd="0" parTransId="{04A62E0A-9DCD-47B7-A998-A5E12F0BD2F0}" sibTransId="{DD0AAA48-3E84-4058-92D0-BB3B9255DC5C}"/>
    <dgm:cxn modelId="{80C2D99E-2796-49FB-95C2-9EB4989CEA06}" srcId="{C3759B64-8326-45D2-8132-103F16116C0B}" destId="{3C00ABE8-9D4D-4407-81A9-69AAFDE3B76D}" srcOrd="3" destOrd="0" parTransId="{888A88C6-A8B3-4A23-9945-83492FFA606C}" sibTransId="{9486BC2F-39F4-4C0D-A230-0FA37749DA3E}"/>
    <dgm:cxn modelId="{F9436DA2-A1CF-47CF-96EC-8D68E7DE4FF2}" type="presOf" srcId="{CDAE04D1-5128-4249-B886-DF685CF09B4B}" destId="{60BEB9A3-D8EC-48E2-B316-2E44C9A63B49}" srcOrd="0" destOrd="0" presId="urn:microsoft.com/office/officeart/2005/8/layout/chevron2"/>
    <dgm:cxn modelId="{3497FDA2-C3DF-4B04-82F2-503AA1B5DE5A}" srcId="{1CB9A5EE-8D68-4078-99EA-B44A0280886E}" destId="{6193D6A5-BC80-4D33-AB2D-BB80C873A2A3}" srcOrd="2" destOrd="0" parTransId="{6AACB984-7F92-4D29-8E36-1817107F08A9}" sibTransId="{438FB501-D975-41EC-9CD0-E7E8BF6B958E}"/>
    <dgm:cxn modelId="{860165AA-C2BB-4AF8-9CA9-3809F37581F0}" type="presOf" srcId="{C3759B64-8326-45D2-8132-103F16116C0B}" destId="{03264FC0-7EDA-4A4F-B992-E446AC5B7D21}" srcOrd="0" destOrd="0" presId="urn:microsoft.com/office/officeart/2005/8/layout/chevron2"/>
    <dgm:cxn modelId="{36C379AB-14C9-433D-B500-290D251C23FE}" type="presOf" srcId="{F3B80DDB-76A9-4441-9826-9CBED75B91CC}" destId="{C16684EA-8E36-4B3F-8622-17C836EF3904}" srcOrd="0" destOrd="0" presId="urn:microsoft.com/office/officeart/2005/8/layout/chevron2"/>
    <dgm:cxn modelId="{FDB752C2-19FB-491D-BDEB-C5F0CFCE1CA1}" type="presOf" srcId="{3C00ABE8-9D4D-4407-81A9-69AAFDE3B76D}" destId="{EA1BBF2D-CE41-465A-9116-A38110554B91}" srcOrd="0" destOrd="3" presId="urn:microsoft.com/office/officeart/2005/8/layout/chevron2"/>
    <dgm:cxn modelId="{5BE77BCA-F49D-4E93-855F-B9FEA1D20FCF}" srcId="{6193D6A5-BC80-4D33-AB2D-BB80C873A2A3}" destId="{CDAE04D1-5128-4249-B886-DF685CF09B4B}" srcOrd="0" destOrd="0" parTransId="{460711F1-A612-4B19-BF99-E4EBA52714F8}" sibTransId="{87450673-814C-4F20-8C67-BC60DEC5CDAF}"/>
    <dgm:cxn modelId="{4A4D05D1-09E8-4826-A0B4-4B335A67F13E}" srcId="{1CB9A5EE-8D68-4078-99EA-B44A0280886E}" destId="{243721AD-20A3-4F0E-BBF9-D8A22217943A}" srcOrd="1" destOrd="0" parTransId="{07BA12E3-5C94-4817-8E58-92A2EBD525AE}" sibTransId="{A4080C4B-0A3C-40C3-A941-96ABD80E18A3}"/>
    <dgm:cxn modelId="{8E4478D2-4DA1-465F-A3EE-E6DA95C3E651}" srcId="{C3759B64-8326-45D2-8132-103F16116C0B}" destId="{92C8995C-C293-4297-9A0A-AFC10F91B03E}" srcOrd="2" destOrd="0" parTransId="{35E14936-393E-46C2-9073-F525C30A7726}" sibTransId="{14513C12-26C0-4DB7-B7E0-A1DA8115C262}"/>
    <dgm:cxn modelId="{64E257D4-24FF-472B-B08C-AF3C332D0609}" srcId="{243721AD-20A3-4F0E-BBF9-D8A22217943A}" destId="{90859BE4-F4F2-4EBC-852A-4CFE229ECF10}" srcOrd="1" destOrd="0" parTransId="{90C008F5-0334-4D13-96B1-C08AC0222D67}" sibTransId="{FB432533-9407-49BE-8240-4B3689482338}"/>
    <dgm:cxn modelId="{6DE8D1E7-A5D4-49C9-A094-5049D72FDB2E}" srcId="{C3759B64-8326-45D2-8132-103F16116C0B}" destId="{EBAE8B9E-2003-4EA0-9685-97548CFA2112}" srcOrd="1" destOrd="0" parTransId="{C84BC51A-C9BF-4EE9-8AB0-85DCE11715E5}" sibTransId="{3619ED29-D94E-41FC-88C4-D893568E3EC9}"/>
    <dgm:cxn modelId="{1E6CECB1-2C21-4B0E-8CE7-638053D7B066}" type="presParOf" srcId="{7996F8C1-D580-4086-834A-0687599F4187}" destId="{95B9AB97-6EF7-4387-9EBC-0768A92D3901}" srcOrd="0" destOrd="0" presId="urn:microsoft.com/office/officeart/2005/8/layout/chevron2"/>
    <dgm:cxn modelId="{9776AE93-E5FB-4F91-9404-C3E1879826CB}" type="presParOf" srcId="{95B9AB97-6EF7-4387-9EBC-0768A92D3901}" destId="{03264FC0-7EDA-4A4F-B992-E446AC5B7D21}" srcOrd="0" destOrd="0" presId="urn:microsoft.com/office/officeart/2005/8/layout/chevron2"/>
    <dgm:cxn modelId="{7D4D9DE1-708D-4C58-9E15-070AC3DCFCED}" type="presParOf" srcId="{95B9AB97-6EF7-4387-9EBC-0768A92D3901}" destId="{EA1BBF2D-CE41-465A-9116-A38110554B91}" srcOrd="1" destOrd="0" presId="urn:microsoft.com/office/officeart/2005/8/layout/chevron2"/>
    <dgm:cxn modelId="{54092489-A6A8-4ED1-90EF-AC6BC5C28E7D}" type="presParOf" srcId="{7996F8C1-D580-4086-834A-0687599F4187}" destId="{EAC0B7CB-25F8-424C-AA81-4C9C8D4DE6BC}" srcOrd="1" destOrd="0" presId="urn:microsoft.com/office/officeart/2005/8/layout/chevron2"/>
    <dgm:cxn modelId="{8E1B0DBE-C180-4857-95AF-2F22759A42A0}" type="presParOf" srcId="{7996F8C1-D580-4086-834A-0687599F4187}" destId="{3AC90CC4-6675-478A-A5F1-402A83FF87F3}" srcOrd="2" destOrd="0" presId="urn:microsoft.com/office/officeart/2005/8/layout/chevron2"/>
    <dgm:cxn modelId="{01FE1494-BF7A-4F88-BA61-E09FF7192D53}" type="presParOf" srcId="{3AC90CC4-6675-478A-A5F1-402A83FF87F3}" destId="{C82732B0-FFBD-486B-A0A4-9039170724E1}" srcOrd="0" destOrd="0" presId="urn:microsoft.com/office/officeart/2005/8/layout/chevron2"/>
    <dgm:cxn modelId="{046E3FA8-5E49-4532-B2C4-B36947766749}" type="presParOf" srcId="{3AC90CC4-6675-478A-A5F1-402A83FF87F3}" destId="{C16684EA-8E36-4B3F-8622-17C836EF3904}" srcOrd="1" destOrd="0" presId="urn:microsoft.com/office/officeart/2005/8/layout/chevron2"/>
    <dgm:cxn modelId="{28A93EB1-69F8-404A-B291-43A0FD5A404E}" type="presParOf" srcId="{7996F8C1-D580-4086-834A-0687599F4187}" destId="{6B6CD69F-6C2A-4773-B466-6AF713F99ADB}" srcOrd="3" destOrd="0" presId="urn:microsoft.com/office/officeart/2005/8/layout/chevron2"/>
    <dgm:cxn modelId="{D8C724CF-E2DD-4A10-8A37-AC8DDCB66871}" type="presParOf" srcId="{7996F8C1-D580-4086-834A-0687599F4187}" destId="{67FB737A-C9E1-4411-ACCD-AA2DBE8F5F03}" srcOrd="4" destOrd="0" presId="urn:microsoft.com/office/officeart/2005/8/layout/chevron2"/>
    <dgm:cxn modelId="{87E3C875-7E88-4BD4-BB08-95001D56BD6B}" type="presParOf" srcId="{67FB737A-C9E1-4411-ACCD-AA2DBE8F5F03}" destId="{91C5D090-DB58-4B5D-B132-88F7D9CF3771}" srcOrd="0" destOrd="0" presId="urn:microsoft.com/office/officeart/2005/8/layout/chevron2"/>
    <dgm:cxn modelId="{DC67F051-75FF-4DC3-AFEA-3BC4E8911CE8}" type="presParOf" srcId="{67FB737A-C9E1-4411-ACCD-AA2DBE8F5F03}" destId="{60BEB9A3-D8EC-48E2-B316-2E44C9A63B49}" srcOrd="1" destOrd="0" presId="urn:microsoft.com/office/officeart/2005/8/layout/chevron2"/>
    <dgm:cxn modelId="{B419D44B-91E4-4BE6-B8CA-A8BA56F60CE0}" type="presParOf" srcId="{7996F8C1-D580-4086-834A-0687599F4187}" destId="{FB104B15-9F43-4EE4-B289-F78D54052ECF}" srcOrd="5" destOrd="0" presId="urn:microsoft.com/office/officeart/2005/8/layout/chevron2"/>
    <dgm:cxn modelId="{66B945BF-75FC-4576-91CF-C6A3DC907C95}" type="presParOf" srcId="{7996F8C1-D580-4086-834A-0687599F4187}" destId="{EC6C5EF7-4BE1-42AF-B6C2-B118860552C6}" srcOrd="6" destOrd="0" presId="urn:microsoft.com/office/officeart/2005/8/layout/chevron2"/>
    <dgm:cxn modelId="{40FD829B-8CD2-489C-85F7-6BB986FD44EA}" type="presParOf" srcId="{EC6C5EF7-4BE1-42AF-B6C2-B118860552C6}" destId="{BD35CFAB-235F-4091-A690-923BF9AEFDFF}" srcOrd="0" destOrd="0" presId="urn:microsoft.com/office/officeart/2005/8/layout/chevron2"/>
    <dgm:cxn modelId="{24771184-D248-414A-AEBA-FE62E24B7AD1}" type="presParOf" srcId="{EC6C5EF7-4BE1-42AF-B6C2-B118860552C6}" destId="{FAE945E5-C1DD-442E-8334-99796F0690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02FD0-1C7D-4C4C-B80C-7C3994987FB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634C2D-FABE-654B-917A-8F3337C7C706}">
      <dgm:prSet phldrT="[Text]" phldr="0"/>
      <dgm:spPr/>
      <dgm:t>
        <a:bodyPr/>
        <a:lstStyle/>
        <a:p>
          <a:r>
            <a:rPr lang="en-US"/>
            <a:t>Numbers associated with a child 19-35 months</a:t>
          </a:r>
        </a:p>
      </dgm:t>
    </dgm:pt>
    <dgm:pt modelId="{09900A94-23E1-5B46-AA94-594F7EFA5266}" type="parTrans" cxnId="{70E59CB2-C3AE-A64C-A82D-F62C80099F7C}">
      <dgm:prSet/>
      <dgm:spPr/>
      <dgm:t>
        <a:bodyPr/>
        <a:lstStyle/>
        <a:p>
          <a:endParaRPr lang="en-US"/>
        </a:p>
      </dgm:t>
    </dgm:pt>
    <dgm:pt modelId="{CCF2F4AE-4D46-0044-B4DD-BAF7C911DA74}" type="sibTrans" cxnId="{70E59CB2-C3AE-A64C-A82D-F62C80099F7C}">
      <dgm:prSet/>
      <dgm:spPr/>
      <dgm:t>
        <a:bodyPr/>
        <a:lstStyle/>
        <a:p>
          <a:endParaRPr lang="en-US"/>
        </a:p>
      </dgm:t>
    </dgm:pt>
    <dgm:pt modelId="{7FDF14AF-3E18-A643-9860-931A54892C44}">
      <dgm:prSet phldrT="[Text]" phldr="0"/>
      <dgm:spPr/>
      <dgm:t>
        <a:bodyPr/>
        <a:lstStyle/>
        <a:p>
          <a:r>
            <a:rPr lang="en-US"/>
            <a:t>Numbers associated with a teen 13-17 years</a:t>
          </a:r>
        </a:p>
      </dgm:t>
    </dgm:pt>
    <dgm:pt modelId="{71D40E71-0A9B-6F4A-B5A9-B53160FAC046}" type="parTrans" cxnId="{3929BA7F-3355-CD48-BDD6-0AD3BD79676E}">
      <dgm:prSet/>
      <dgm:spPr/>
      <dgm:t>
        <a:bodyPr/>
        <a:lstStyle/>
        <a:p>
          <a:endParaRPr lang="en-US"/>
        </a:p>
      </dgm:t>
    </dgm:pt>
    <dgm:pt modelId="{769043FA-66BA-6542-B8EE-65CF535C271F}" type="sibTrans" cxnId="{3929BA7F-3355-CD48-BDD6-0AD3BD79676E}">
      <dgm:prSet/>
      <dgm:spPr/>
      <dgm:t>
        <a:bodyPr/>
        <a:lstStyle/>
        <a:p>
          <a:endParaRPr lang="en-US"/>
        </a:p>
      </dgm:t>
    </dgm:pt>
    <dgm:pt modelId="{53C41990-9B81-2442-A1BE-24BE24764246}">
      <dgm:prSet phldrT="[Text]" phldr="0"/>
      <dgm:spPr/>
      <dgm:t>
        <a:bodyPr/>
        <a:lstStyle/>
        <a:p>
          <a:r>
            <a:rPr lang="en-US"/>
            <a:t>Numbers associated with a child 6-18 months or 3-12 years</a:t>
          </a:r>
        </a:p>
      </dgm:t>
    </dgm:pt>
    <dgm:pt modelId="{AAC81A54-236F-9F4E-ADA3-6D75019A1837}" type="parTrans" cxnId="{A6307B10-5495-4D45-9669-50461870FCBC}">
      <dgm:prSet/>
      <dgm:spPr/>
      <dgm:t>
        <a:bodyPr/>
        <a:lstStyle/>
        <a:p>
          <a:endParaRPr lang="en-US"/>
        </a:p>
      </dgm:t>
    </dgm:pt>
    <dgm:pt modelId="{0AB63BCF-551B-7D4A-AC0B-4FDCE4F45D97}" type="sibTrans" cxnId="{A6307B10-5495-4D45-9669-50461870FCBC}">
      <dgm:prSet/>
      <dgm:spPr/>
      <dgm:t>
        <a:bodyPr/>
        <a:lstStyle/>
        <a:p>
          <a:endParaRPr lang="en-US"/>
        </a:p>
      </dgm:t>
    </dgm:pt>
    <dgm:pt modelId="{C231DD39-1304-A949-9149-9AD7D4C0B326}">
      <dgm:prSet phldrT="[Text]" phldr="0"/>
      <dgm:spPr/>
      <dgm:t>
        <a:bodyPr/>
        <a:lstStyle/>
        <a:p>
          <a:r>
            <a:rPr lang="en-US"/>
            <a:t>Numbers not matched to any child 6 months to 17 years</a:t>
          </a:r>
        </a:p>
      </dgm:t>
    </dgm:pt>
    <dgm:pt modelId="{128A3520-7798-8948-8D1B-A932048032BD}" type="parTrans" cxnId="{B8BB9322-29F0-7B48-9CD8-12F30EBA1F95}">
      <dgm:prSet/>
      <dgm:spPr/>
      <dgm:t>
        <a:bodyPr/>
        <a:lstStyle/>
        <a:p>
          <a:endParaRPr lang="en-US"/>
        </a:p>
      </dgm:t>
    </dgm:pt>
    <dgm:pt modelId="{DEFECD3E-556D-B042-A6B0-CDEF3B667AB0}" type="sibTrans" cxnId="{B8BB9322-29F0-7B48-9CD8-12F30EBA1F95}">
      <dgm:prSet/>
      <dgm:spPr/>
      <dgm:t>
        <a:bodyPr/>
        <a:lstStyle/>
        <a:p>
          <a:endParaRPr lang="en-US"/>
        </a:p>
      </dgm:t>
    </dgm:pt>
    <dgm:pt modelId="{561C1EA9-7A01-5249-9C11-02C2C68C75DB}" type="pres">
      <dgm:prSet presAssocID="{A0602FD0-1C7D-4C4C-B80C-7C3994987FBE}" presName="outerComposite" presStyleCnt="0">
        <dgm:presLayoutVars>
          <dgm:chMax val="5"/>
          <dgm:dir/>
          <dgm:resizeHandles val="exact"/>
        </dgm:presLayoutVars>
      </dgm:prSet>
      <dgm:spPr/>
    </dgm:pt>
    <dgm:pt modelId="{87696A16-2D52-D84F-AA23-7BFFF2F3A799}" type="pres">
      <dgm:prSet presAssocID="{A0602FD0-1C7D-4C4C-B80C-7C3994987FBE}" presName="dummyMaxCanvas" presStyleCnt="0">
        <dgm:presLayoutVars/>
      </dgm:prSet>
      <dgm:spPr/>
    </dgm:pt>
    <dgm:pt modelId="{977B80CD-2AA9-0B4C-A8FE-979A03146301}" type="pres">
      <dgm:prSet presAssocID="{A0602FD0-1C7D-4C4C-B80C-7C3994987FBE}" presName="FourNodes_1" presStyleLbl="node1" presStyleIdx="0" presStyleCnt="4" custLinFactNeighborX="-341" custLinFactNeighborY="-46798">
        <dgm:presLayoutVars>
          <dgm:bulletEnabled val="1"/>
        </dgm:presLayoutVars>
      </dgm:prSet>
      <dgm:spPr/>
    </dgm:pt>
    <dgm:pt modelId="{C4B973B2-F76F-A74F-A168-BF703F1493DC}" type="pres">
      <dgm:prSet presAssocID="{A0602FD0-1C7D-4C4C-B80C-7C3994987FBE}" presName="FourNodes_2" presStyleLbl="node1" presStyleIdx="1" presStyleCnt="4">
        <dgm:presLayoutVars>
          <dgm:bulletEnabled val="1"/>
        </dgm:presLayoutVars>
      </dgm:prSet>
      <dgm:spPr/>
    </dgm:pt>
    <dgm:pt modelId="{A813340A-31A1-944A-8241-487FCAAC394C}" type="pres">
      <dgm:prSet presAssocID="{A0602FD0-1C7D-4C4C-B80C-7C3994987FBE}" presName="FourNodes_3" presStyleLbl="node1" presStyleIdx="2" presStyleCnt="4">
        <dgm:presLayoutVars>
          <dgm:bulletEnabled val="1"/>
        </dgm:presLayoutVars>
      </dgm:prSet>
      <dgm:spPr/>
    </dgm:pt>
    <dgm:pt modelId="{33D21055-F785-EA4D-BA2B-450DB0E46E30}" type="pres">
      <dgm:prSet presAssocID="{A0602FD0-1C7D-4C4C-B80C-7C3994987FBE}" presName="FourNodes_4" presStyleLbl="node1" presStyleIdx="3" presStyleCnt="4">
        <dgm:presLayoutVars>
          <dgm:bulletEnabled val="1"/>
        </dgm:presLayoutVars>
      </dgm:prSet>
      <dgm:spPr/>
    </dgm:pt>
    <dgm:pt modelId="{E3CAD03E-413A-744D-81B0-073CB819E594}" type="pres">
      <dgm:prSet presAssocID="{A0602FD0-1C7D-4C4C-B80C-7C3994987FBE}" presName="FourConn_1-2" presStyleLbl="fgAccFollowNode1" presStyleIdx="0" presStyleCnt="3">
        <dgm:presLayoutVars>
          <dgm:bulletEnabled val="1"/>
        </dgm:presLayoutVars>
      </dgm:prSet>
      <dgm:spPr/>
    </dgm:pt>
    <dgm:pt modelId="{89E13315-745D-E242-93E2-8FEFD50BA790}" type="pres">
      <dgm:prSet presAssocID="{A0602FD0-1C7D-4C4C-B80C-7C3994987FBE}" presName="FourConn_2-3" presStyleLbl="fgAccFollowNode1" presStyleIdx="1" presStyleCnt="3">
        <dgm:presLayoutVars>
          <dgm:bulletEnabled val="1"/>
        </dgm:presLayoutVars>
      </dgm:prSet>
      <dgm:spPr/>
    </dgm:pt>
    <dgm:pt modelId="{1CF82B1D-BA5A-5246-AA23-6D959E8B52AA}" type="pres">
      <dgm:prSet presAssocID="{A0602FD0-1C7D-4C4C-B80C-7C3994987FBE}" presName="FourConn_3-4" presStyleLbl="fgAccFollowNode1" presStyleIdx="2" presStyleCnt="3">
        <dgm:presLayoutVars>
          <dgm:bulletEnabled val="1"/>
        </dgm:presLayoutVars>
      </dgm:prSet>
      <dgm:spPr/>
    </dgm:pt>
    <dgm:pt modelId="{BA876F52-B6FF-5C44-906D-9156E6C56685}" type="pres">
      <dgm:prSet presAssocID="{A0602FD0-1C7D-4C4C-B80C-7C3994987FBE}" presName="FourNodes_1_text" presStyleLbl="node1" presStyleIdx="3" presStyleCnt="4">
        <dgm:presLayoutVars>
          <dgm:bulletEnabled val="1"/>
        </dgm:presLayoutVars>
      </dgm:prSet>
      <dgm:spPr/>
    </dgm:pt>
    <dgm:pt modelId="{19B4E28E-19DF-8C44-B694-4CF9684B78BF}" type="pres">
      <dgm:prSet presAssocID="{A0602FD0-1C7D-4C4C-B80C-7C3994987FBE}" presName="FourNodes_2_text" presStyleLbl="node1" presStyleIdx="3" presStyleCnt="4">
        <dgm:presLayoutVars>
          <dgm:bulletEnabled val="1"/>
        </dgm:presLayoutVars>
      </dgm:prSet>
      <dgm:spPr/>
    </dgm:pt>
    <dgm:pt modelId="{756C37E5-A423-A941-92E3-2D761C6FD6B7}" type="pres">
      <dgm:prSet presAssocID="{A0602FD0-1C7D-4C4C-B80C-7C3994987FBE}" presName="FourNodes_3_text" presStyleLbl="node1" presStyleIdx="3" presStyleCnt="4">
        <dgm:presLayoutVars>
          <dgm:bulletEnabled val="1"/>
        </dgm:presLayoutVars>
      </dgm:prSet>
      <dgm:spPr/>
    </dgm:pt>
    <dgm:pt modelId="{141EA98A-E49E-3642-B61D-4218F496040D}" type="pres">
      <dgm:prSet presAssocID="{A0602FD0-1C7D-4C4C-B80C-7C3994987FB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6307B10-5495-4D45-9669-50461870FCBC}" srcId="{A0602FD0-1C7D-4C4C-B80C-7C3994987FBE}" destId="{53C41990-9B81-2442-A1BE-24BE24764246}" srcOrd="2" destOrd="0" parTransId="{AAC81A54-236F-9F4E-ADA3-6D75019A1837}" sibTransId="{0AB63BCF-551B-7D4A-AC0B-4FDCE4F45D97}"/>
    <dgm:cxn modelId="{B8BB9322-29F0-7B48-9CD8-12F30EBA1F95}" srcId="{A0602FD0-1C7D-4C4C-B80C-7C3994987FBE}" destId="{C231DD39-1304-A949-9149-9AD7D4C0B326}" srcOrd="3" destOrd="0" parTransId="{128A3520-7798-8948-8D1B-A932048032BD}" sibTransId="{DEFECD3E-556D-B042-A6B0-CDEF3B667AB0}"/>
    <dgm:cxn modelId="{F50C722C-8EB6-2C42-BDA4-ECADD1870D80}" type="presOf" srcId="{53C41990-9B81-2442-A1BE-24BE24764246}" destId="{A813340A-31A1-944A-8241-487FCAAC394C}" srcOrd="0" destOrd="0" presId="urn:microsoft.com/office/officeart/2005/8/layout/vProcess5"/>
    <dgm:cxn modelId="{3682C22C-D4AD-9447-932F-D990E2155558}" type="presOf" srcId="{53C41990-9B81-2442-A1BE-24BE24764246}" destId="{756C37E5-A423-A941-92E3-2D761C6FD6B7}" srcOrd="1" destOrd="0" presId="urn:microsoft.com/office/officeart/2005/8/layout/vProcess5"/>
    <dgm:cxn modelId="{395FEC2C-E842-8648-9DB0-1540FB0B5CDC}" type="presOf" srcId="{C9634C2D-FABE-654B-917A-8F3337C7C706}" destId="{BA876F52-B6FF-5C44-906D-9156E6C56685}" srcOrd="1" destOrd="0" presId="urn:microsoft.com/office/officeart/2005/8/layout/vProcess5"/>
    <dgm:cxn modelId="{221B152E-FF4F-A445-8CC6-02DD78773F0C}" type="presOf" srcId="{769043FA-66BA-6542-B8EE-65CF535C271F}" destId="{89E13315-745D-E242-93E2-8FEFD50BA790}" srcOrd="0" destOrd="0" presId="urn:microsoft.com/office/officeart/2005/8/layout/vProcess5"/>
    <dgm:cxn modelId="{97C69F32-D910-4B4C-A7E9-B0D536E5FD6E}" type="presOf" srcId="{7FDF14AF-3E18-A643-9860-931A54892C44}" destId="{C4B973B2-F76F-A74F-A168-BF703F1493DC}" srcOrd="0" destOrd="0" presId="urn:microsoft.com/office/officeart/2005/8/layout/vProcess5"/>
    <dgm:cxn modelId="{9A742671-2AD7-E349-B12B-83402721257B}" type="presOf" srcId="{0AB63BCF-551B-7D4A-AC0B-4FDCE4F45D97}" destId="{1CF82B1D-BA5A-5246-AA23-6D959E8B52AA}" srcOrd="0" destOrd="0" presId="urn:microsoft.com/office/officeart/2005/8/layout/vProcess5"/>
    <dgm:cxn modelId="{3929BA7F-3355-CD48-BDD6-0AD3BD79676E}" srcId="{A0602FD0-1C7D-4C4C-B80C-7C3994987FBE}" destId="{7FDF14AF-3E18-A643-9860-931A54892C44}" srcOrd="1" destOrd="0" parTransId="{71D40E71-0A9B-6F4A-B5A9-B53160FAC046}" sibTransId="{769043FA-66BA-6542-B8EE-65CF535C271F}"/>
    <dgm:cxn modelId="{5EE30285-8EFB-CB4F-BDDB-301E6A210A4E}" type="presOf" srcId="{C9634C2D-FABE-654B-917A-8F3337C7C706}" destId="{977B80CD-2AA9-0B4C-A8FE-979A03146301}" srcOrd="0" destOrd="0" presId="urn:microsoft.com/office/officeart/2005/8/layout/vProcess5"/>
    <dgm:cxn modelId="{70E59CB2-C3AE-A64C-A82D-F62C80099F7C}" srcId="{A0602FD0-1C7D-4C4C-B80C-7C3994987FBE}" destId="{C9634C2D-FABE-654B-917A-8F3337C7C706}" srcOrd="0" destOrd="0" parTransId="{09900A94-23E1-5B46-AA94-594F7EFA5266}" sibTransId="{CCF2F4AE-4D46-0044-B4DD-BAF7C911DA74}"/>
    <dgm:cxn modelId="{82E470BE-43C1-7445-B09C-FE71CD62334C}" type="presOf" srcId="{7FDF14AF-3E18-A643-9860-931A54892C44}" destId="{19B4E28E-19DF-8C44-B694-4CF9684B78BF}" srcOrd="1" destOrd="0" presId="urn:microsoft.com/office/officeart/2005/8/layout/vProcess5"/>
    <dgm:cxn modelId="{A2C67DC5-3711-2A46-BE61-50A57CB4AC14}" type="presOf" srcId="{CCF2F4AE-4D46-0044-B4DD-BAF7C911DA74}" destId="{E3CAD03E-413A-744D-81B0-073CB819E594}" srcOrd="0" destOrd="0" presId="urn:microsoft.com/office/officeart/2005/8/layout/vProcess5"/>
    <dgm:cxn modelId="{E99EF8CD-C242-1C4A-B897-0D96DF9E6EF4}" type="presOf" srcId="{A0602FD0-1C7D-4C4C-B80C-7C3994987FBE}" destId="{561C1EA9-7A01-5249-9C11-02C2C68C75DB}" srcOrd="0" destOrd="0" presId="urn:microsoft.com/office/officeart/2005/8/layout/vProcess5"/>
    <dgm:cxn modelId="{852A45D8-1A9F-9A49-882E-4DFD79ECBFAD}" type="presOf" srcId="{C231DD39-1304-A949-9149-9AD7D4C0B326}" destId="{33D21055-F785-EA4D-BA2B-450DB0E46E30}" srcOrd="0" destOrd="0" presId="urn:microsoft.com/office/officeart/2005/8/layout/vProcess5"/>
    <dgm:cxn modelId="{4E0C69F8-4A9F-7E40-BBBF-42202F943A55}" type="presOf" srcId="{C231DD39-1304-A949-9149-9AD7D4C0B326}" destId="{141EA98A-E49E-3642-B61D-4218F496040D}" srcOrd="1" destOrd="0" presId="urn:microsoft.com/office/officeart/2005/8/layout/vProcess5"/>
    <dgm:cxn modelId="{AC05A8CA-8422-CE40-8D67-FD80BAC5C3DA}" type="presParOf" srcId="{561C1EA9-7A01-5249-9C11-02C2C68C75DB}" destId="{87696A16-2D52-D84F-AA23-7BFFF2F3A799}" srcOrd="0" destOrd="0" presId="urn:microsoft.com/office/officeart/2005/8/layout/vProcess5"/>
    <dgm:cxn modelId="{AE666D5B-367A-CB49-BEE2-DFF3DD90CB9A}" type="presParOf" srcId="{561C1EA9-7A01-5249-9C11-02C2C68C75DB}" destId="{977B80CD-2AA9-0B4C-A8FE-979A03146301}" srcOrd="1" destOrd="0" presId="urn:microsoft.com/office/officeart/2005/8/layout/vProcess5"/>
    <dgm:cxn modelId="{0DAE26DE-D5A5-BB4A-AE6C-B5C5FE583EAC}" type="presParOf" srcId="{561C1EA9-7A01-5249-9C11-02C2C68C75DB}" destId="{C4B973B2-F76F-A74F-A168-BF703F1493DC}" srcOrd="2" destOrd="0" presId="urn:microsoft.com/office/officeart/2005/8/layout/vProcess5"/>
    <dgm:cxn modelId="{1A7743A1-623D-344F-88A4-F123D00A3342}" type="presParOf" srcId="{561C1EA9-7A01-5249-9C11-02C2C68C75DB}" destId="{A813340A-31A1-944A-8241-487FCAAC394C}" srcOrd="3" destOrd="0" presId="urn:microsoft.com/office/officeart/2005/8/layout/vProcess5"/>
    <dgm:cxn modelId="{FC17E4FF-67ED-444C-8066-AB5964492BF7}" type="presParOf" srcId="{561C1EA9-7A01-5249-9C11-02C2C68C75DB}" destId="{33D21055-F785-EA4D-BA2B-450DB0E46E30}" srcOrd="4" destOrd="0" presId="urn:microsoft.com/office/officeart/2005/8/layout/vProcess5"/>
    <dgm:cxn modelId="{DF277E50-856A-3848-A368-40F0F86E7C31}" type="presParOf" srcId="{561C1EA9-7A01-5249-9C11-02C2C68C75DB}" destId="{E3CAD03E-413A-744D-81B0-073CB819E594}" srcOrd="5" destOrd="0" presId="urn:microsoft.com/office/officeart/2005/8/layout/vProcess5"/>
    <dgm:cxn modelId="{89A6CB6A-4820-F344-A1AD-27102B73A29D}" type="presParOf" srcId="{561C1EA9-7A01-5249-9C11-02C2C68C75DB}" destId="{89E13315-745D-E242-93E2-8FEFD50BA790}" srcOrd="6" destOrd="0" presId="urn:microsoft.com/office/officeart/2005/8/layout/vProcess5"/>
    <dgm:cxn modelId="{31143096-7653-CB48-9299-1A72C9FDBA67}" type="presParOf" srcId="{561C1EA9-7A01-5249-9C11-02C2C68C75DB}" destId="{1CF82B1D-BA5A-5246-AA23-6D959E8B52AA}" srcOrd="7" destOrd="0" presId="urn:microsoft.com/office/officeart/2005/8/layout/vProcess5"/>
    <dgm:cxn modelId="{B1F1BCC3-0876-B845-AA28-54F079FF6D90}" type="presParOf" srcId="{561C1EA9-7A01-5249-9C11-02C2C68C75DB}" destId="{BA876F52-B6FF-5C44-906D-9156E6C56685}" srcOrd="8" destOrd="0" presId="urn:microsoft.com/office/officeart/2005/8/layout/vProcess5"/>
    <dgm:cxn modelId="{8B747F75-F187-034D-88FC-5A813BCA15F2}" type="presParOf" srcId="{561C1EA9-7A01-5249-9C11-02C2C68C75DB}" destId="{19B4E28E-19DF-8C44-B694-4CF9684B78BF}" srcOrd="9" destOrd="0" presId="urn:microsoft.com/office/officeart/2005/8/layout/vProcess5"/>
    <dgm:cxn modelId="{FA0F38EF-BE0F-C24C-9E75-866FDB50BEDB}" type="presParOf" srcId="{561C1EA9-7A01-5249-9C11-02C2C68C75DB}" destId="{756C37E5-A423-A941-92E3-2D761C6FD6B7}" srcOrd="10" destOrd="0" presId="urn:microsoft.com/office/officeart/2005/8/layout/vProcess5"/>
    <dgm:cxn modelId="{82FDEC0B-9569-6343-BE68-6880D364B2C6}" type="presParOf" srcId="{561C1EA9-7A01-5249-9C11-02C2C68C75DB}" destId="{141EA98A-E49E-3642-B61D-4218F496040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64FC0-7EDA-4A4F-B992-E446AC5B7D21}">
      <dsp:nvSpPr>
        <dsp:cNvPr id="0" name=""/>
        <dsp:cNvSpPr/>
      </dsp:nvSpPr>
      <dsp:spPr>
        <a:xfrm rot="5400000">
          <a:off x="-224546" y="231323"/>
          <a:ext cx="1496978" cy="1047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  <a:cs typeface="Calibri" panose="020F0502020204030204" pitchFamily="34" charset="0"/>
            </a:rPr>
            <a:t>Phase 1</a:t>
          </a:r>
        </a:p>
      </dsp:txBody>
      <dsp:txXfrm rot="-5400000">
        <a:off x="1" y="530720"/>
        <a:ext cx="1047885" cy="449093"/>
      </dsp:txXfrm>
    </dsp:sp>
    <dsp:sp modelId="{EA1BBF2D-CE41-465A-9116-A38110554B91}">
      <dsp:nvSpPr>
        <dsp:cNvPr id="0" name=""/>
        <dsp:cNvSpPr/>
      </dsp:nvSpPr>
      <dsp:spPr>
        <a:xfrm rot="5400000">
          <a:off x="5529496" y="-4481611"/>
          <a:ext cx="973036" cy="9936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b="0" kern="1200">
            <a:solidFill>
              <a:schemeClr val="tx1"/>
            </a:solidFill>
            <a:latin typeface="+mn-lt"/>
            <a:ea typeface="Roboto Light" panose="02000000000000000000" pitchFamily="2" charset="0"/>
            <a:cs typeface="Roboto Light" panose="02000000000000000000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latin typeface="+mn-lt"/>
              <a:cs typeface="Calibri" panose="020F0502020204030204" pitchFamily="34" charset="0"/>
            </a:rPr>
            <a:t>Phone numbers from IIS augment the NIS cell phone random-digit dial (RDD) sampling frame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latin typeface="+mn-lt"/>
              <a:cs typeface="Calibri" panose="020F0502020204030204" pitchFamily="34" charset="0"/>
            </a:rPr>
            <a:t>Vaccination data collected via the NIS provider record check (PRC)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>
            <a:latin typeface="+mn-lt"/>
            <a:cs typeface="Calibri" panose="020F0502020204030204" pitchFamily="34" charset="0"/>
          </a:endParaRPr>
        </a:p>
      </dsp:txBody>
      <dsp:txXfrm rot="-5400000">
        <a:off x="1047885" y="47500"/>
        <a:ext cx="9888758" cy="878036"/>
      </dsp:txXfrm>
    </dsp:sp>
    <dsp:sp modelId="{C82732B0-FFBD-486B-A0A4-9039170724E1}">
      <dsp:nvSpPr>
        <dsp:cNvPr id="0" name=""/>
        <dsp:cNvSpPr/>
      </dsp:nvSpPr>
      <dsp:spPr>
        <a:xfrm rot="5400000">
          <a:off x="-224546" y="1584321"/>
          <a:ext cx="1496978" cy="1047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  <a:cs typeface="Calibri" panose="020F0502020204030204" pitchFamily="34" charset="0"/>
            </a:rPr>
            <a:t>Phase 2</a:t>
          </a:r>
        </a:p>
      </dsp:txBody>
      <dsp:txXfrm rot="-5400000">
        <a:off x="1" y="1883718"/>
        <a:ext cx="1047885" cy="449093"/>
      </dsp:txXfrm>
    </dsp:sp>
    <dsp:sp modelId="{C16684EA-8E36-4B3F-8622-17C836EF3904}">
      <dsp:nvSpPr>
        <dsp:cNvPr id="0" name=""/>
        <dsp:cNvSpPr/>
      </dsp:nvSpPr>
      <dsp:spPr>
        <a:xfrm rot="5400000">
          <a:off x="5529496" y="-3121836"/>
          <a:ext cx="973036" cy="9936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IIS serves as the primary sampling frame (RDD frame dropped or reduced)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Vaccination data collected via the NIS PRC</a:t>
          </a:r>
        </a:p>
      </dsp:txBody>
      <dsp:txXfrm rot="-5400000">
        <a:off x="1047885" y="1407275"/>
        <a:ext cx="9888758" cy="878036"/>
      </dsp:txXfrm>
    </dsp:sp>
    <dsp:sp modelId="{91C5D090-DB58-4B5D-B132-88F7D9CF3771}">
      <dsp:nvSpPr>
        <dsp:cNvPr id="0" name=""/>
        <dsp:cNvSpPr/>
      </dsp:nvSpPr>
      <dsp:spPr>
        <a:xfrm rot="5400000">
          <a:off x="-224546" y="2937320"/>
          <a:ext cx="1496978" cy="1047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  <a:cs typeface="Calibri" panose="020F0502020204030204" pitchFamily="34" charset="0"/>
            </a:rPr>
            <a:t>Phase 3</a:t>
          </a:r>
        </a:p>
      </dsp:txBody>
      <dsp:txXfrm rot="-5400000">
        <a:off x="1" y="3236717"/>
        <a:ext cx="1047885" cy="449093"/>
      </dsp:txXfrm>
    </dsp:sp>
    <dsp:sp modelId="{60BEB9A3-D8EC-48E2-B316-2E44C9A63B49}">
      <dsp:nvSpPr>
        <dsp:cNvPr id="0" name=""/>
        <dsp:cNvSpPr/>
      </dsp:nvSpPr>
      <dsp:spPr>
        <a:xfrm rot="5400000">
          <a:off x="5529496" y="-1768837"/>
          <a:ext cx="973036" cy="9936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IIS serves as the sole sampling frame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Vaccination data collected from both NIS PRC and IIS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 rot="-5400000">
        <a:off x="1047885" y="2760274"/>
        <a:ext cx="9888758" cy="878036"/>
      </dsp:txXfrm>
    </dsp:sp>
    <dsp:sp modelId="{BD35CFAB-235F-4091-A690-923BF9AEFDFF}">
      <dsp:nvSpPr>
        <dsp:cNvPr id="0" name=""/>
        <dsp:cNvSpPr/>
      </dsp:nvSpPr>
      <dsp:spPr>
        <a:xfrm rot="5400000">
          <a:off x="-224546" y="4290318"/>
          <a:ext cx="1496978" cy="1047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  <a:cs typeface="Calibri" panose="020F0502020204030204" pitchFamily="34" charset="0"/>
            </a:rPr>
            <a:t>Phase 4</a:t>
          </a:r>
        </a:p>
      </dsp:txBody>
      <dsp:txXfrm rot="-5400000">
        <a:off x="1" y="4589715"/>
        <a:ext cx="1047885" cy="449093"/>
      </dsp:txXfrm>
    </dsp:sp>
    <dsp:sp modelId="{FAE945E5-C1DD-442E-8334-99796F0690B1}">
      <dsp:nvSpPr>
        <dsp:cNvPr id="0" name=""/>
        <dsp:cNvSpPr/>
      </dsp:nvSpPr>
      <dsp:spPr>
        <a:xfrm rot="5400000">
          <a:off x="5541776" y="-405116"/>
          <a:ext cx="948476" cy="9936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en-US" sz="2200" kern="120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Calibri" panose="020F0502020204030204" pitchFamily="34" charset="0"/>
            </a:rPr>
            <a:t>IIS serves as the sole sampling frame</a:t>
          </a:r>
        </a:p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en-US" sz="2200" kern="120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Calibri" panose="020F0502020204030204" pitchFamily="34" charset="0"/>
            </a:rPr>
            <a:t>Vaccination data collected from IIS only (drop the NIS PRC)</a:t>
          </a:r>
        </a:p>
      </dsp:txBody>
      <dsp:txXfrm rot="-5400000">
        <a:off x="1047886" y="4135075"/>
        <a:ext cx="9889957" cy="855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B80CD-2AA9-0B4C-A8FE-979A03146301}">
      <dsp:nvSpPr>
        <dsp:cNvPr id="0" name=""/>
        <dsp:cNvSpPr/>
      </dsp:nvSpPr>
      <dsp:spPr>
        <a:xfrm>
          <a:off x="0" y="0"/>
          <a:ext cx="8358048" cy="822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Numbers associated with a child 19-35 months</a:t>
          </a:r>
        </a:p>
      </dsp:txBody>
      <dsp:txXfrm>
        <a:off x="24098" y="24098"/>
        <a:ext cx="7400676" cy="774587"/>
      </dsp:txXfrm>
    </dsp:sp>
    <dsp:sp modelId="{C4B973B2-F76F-A74F-A168-BF703F1493DC}">
      <dsp:nvSpPr>
        <dsp:cNvPr id="0" name=""/>
        <dsp:cNvSpPr/>
      </dsp:nvSpPr>
      <dsp:spPr>
        <a:xfrm>
          <a:off x="699986" y="972380"/>
          <a:ext cx="8358048" cy="822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Numbers associated with a teen 13-17 years</a:t>
          </a:r>
        </a:p>
      </dsp:txBody>
      <dsp:txXfrm>
        <a:off x="724084" y="996478"/>
        <a:ext cx="7075056" cy="774587"/>
      </dsp:txXfrm>
    </dsp:sp>
    <dsp:sp modelId="{A813340A-31A1-944A-8241-487FCAAC394C}">
      <dsp:nvSpPr>
        <dsp:cNvPr id="0" name=""/>
        <dsp:cNvSpPr/>
      </dsp:nvSpPr>
      <dsp:spPr>
        <a:xfrm>
          <a:off x="1389525" y="1944761"/>
          <a:ext cx="8358048" cy="822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Numbers associated with a child 6-18 months or 3-12 years</a:t>
          </a:r>
        </a:p>
      </dsp:txBody>
      <dsp:txXfrm>
        <a:off x="1413623" y="1968859"/>
        <a:ext cx="7085503" cy="774587"/>
      </dsp:txXfrm>
    </dsp:sp>
    <dsp:sp modelId="{33D21055-F785-EA4D-BA2B-450DB0E46E30}">
      <dsp:nvSpPr>
        <dsp:cNvPr id="0" name=""/>
        <dsp:cNvSpPr/>
      </dsp:nvSpPr>
      <dsp:spPr>
        <a:xfrm>
          <a:off x="2089511" y="2917141"/>
          <a:ext cx="8358048" cy="822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Numbers not matched to any child 6 months to 17 years</a:t>
          </a:r>
        </a:p>
      </dsp:txBody>
      <dsp:txXfrm>
        <a:off x="2113609" y="2941239"/>
        <a:ext cx="7075056" cy="774587"/>
      </dsp:txXfrm>
    </dsp:sp>
    <dsp:sp modelId="{E3CAD03E-413A-744D-81B0-073CB819E594}">
      <dsp:nvSpPr>
        <dsp:cNvPr id="0" name=""/>
        <dsp:cNvSpPr/>
      </dsp:nvSpPr>
      <dsp:spPr>
        <a:xfrm>
          <a:off x="7823238" y="630177"/>
          <a:ext cx="534809" cy="5348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943570" y="630177"/>
        <a:ext cx="294145" cy="402444"/>
      </dsp:txXfrm>
    </dsp:sp>
    <dsp:sp modelId="{89E13315-745D-E242-93E2-8FEFD50BA790}">
      <dsp:nvSpPr>
        <dsp:cNvPr id="0" name=""/>
        <dsp:cNvSpPr/>
      </dsp:nvSpPr>
      <dsp:spPr>
        <a:xfrm>
          <a:off x="8523225" y="1602557"/>
          <a:ext cx="534809" cy="5348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643557" y="1602557"/>
        <a:ext cx="294145" cy="402444"/>
      </dsp:txXfrm>
    </dsp:sp>
    <dsp:sp modelId="{1CF82B1D-BA5A-5246-AA23-6D959E8B52AA}">
      <dsp:nvSpPr>
        <dsp:cNvPr id="0" name=""/>
        <dsp:cNvSpPr/>
      </dsp:nvSpPr>
      <dsp:spPr>
        <a:xfrm>
          <a:off x="9212764" y="2574938"/>
          <a:ext cx="534809" cy="5348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333096" y="2574938"/>
        <a:ext cx="294145" cy="402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9D62D2-4FF7-4081-A83B-E8E28CA861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B40D9-353F-4D21-8B2D-131882DBD5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83532-1BCE-48AB-AB95-407FD3256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1B473-9148-4FC6-AA89-FBCDD7ADE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9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E13A-976B-4B80-A66F-769656254E9C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B2D78-A350-4F43-AD59-1BBA6D295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2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B2D78-A350-4F43-AD59-1BBA6D2954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8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13.emf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phic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433E75E-0D01-2041-846C-E0EE1498D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077" y="594703"/>
            <a:ext cx="2496494" cy="36576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81F7EE-05D4-E246-9985-10FE57511A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129" y="4783408"/>
            <a:ext cx="6035040" cy="599834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Concise Subtitle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9D26794-B52C-9141-A6D6-0BF01C0C7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28" y="1809062"/>
            <a:ext cx="6035040" cy="2866623"/>
          </a:xfrm>
        </p:spPr>
        <p:txBody>
          <a:bodyPr tIns="0" bIns="0" anchor="b"/>
          <a:lstStyle>
            <a:lvl1pPr>
              <a:lnSpc>
                <a:spcPts val="4500"/>
              </a:lnSpc>
              <a:defRPr lang="en-US" sz="4200" b="0" i="0" kern="0" cap="none" spc="0" baseline="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marL="0" indent="0">
              <a:buNone/>
            </a:pPr>
            <a:r>
              <a:rPr lang="en-US"/>
              <a:t>Presentation Title Goes Here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Infinit</a:t>
            </a:r>
            <a:endParaRPr lang="en-US" sz="4000" ker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623ABD-DFDE-9A41-AA7E-87C756C04E4F}"/>
              </a:ext>
            </a:extLst>
          </p:cNvPr>
          <p:cNvCxnSpPr>
            <a:cxnSpLocks/>
          </p:cNvCxnSpPr>
          <p:nvPr userDrawn="1"/>
        </p:nvCxnSpPr>
        <p:spPr>
          <a:xfrm>
            <a:off x="708761" y="5487230"/>
            <a:ext cx="603504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24F935-F414-1A42-AE4A-AF584A284C31}"/>
              </a:ext>
            </a:extLst>
          </p:cNvPr>
          <p:cNvCxnSpPr/>
          <p:nvPr userDrawn="1"/>
        </p:nvCxnSpPr>
        <p:spPr>
          <a:xfrm>
            <a:off x="708761" y="5859370"/>
            <a:ext cx="603503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E06C142-42E8-F945-988A-8FDB8C30F7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761" y="5487230"/>
            <a:ext cx="6035039" cy="372133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AE1F86C-4C00-B949-B5BF-D9A133262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8761" y="5860135"/>
            <a:ext cx="6035040" cy="374904"/>
          </a:xfrm>
          <a:prstGeom prst="rect">
            <a:avLst/>
          </a:prstGeom>
        </p:spPr>
        <p:txBody>
          <a:bodyPr tIns="155448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err="1"/>
              <a:t>Presenterfirst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283120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C5D8-2CF2-4EAF-AB6D-AE3C142C3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</p:spTree>
    <p:extLst>
      <p:ext uri="{BB962C8B-B14F-4D97-AF65-F5344CB8AC3E}">
        <p14:creationId xmlns:p14="http://schemas.microsoft.com/office/powerpoint/2010/main" val="24803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FA18-8E9A-41CE-89AC-686FD5FA9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31EE28-CC21-4690-BFDE-EE4C8FC52E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53600" cy="914400"/>
          </a:xfrm>
        </p:spPr>
        <p:txBody>
          <a:bodyPr tIns="0" b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</p:spTree>
    <p:extLst>
      <p:ext uri="{BB962C8B-B14F-4D97-AF65-F5344CB8AC3E}">
        <p14:creationId xmlns:p14="http://schemas.microsoft.com/office/powerpoint/2010/main" val="3545010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FA18-8E9A-41CE-89AC-686FD5FA9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31EE28-CC21-4690-BFDE-EE4C8FC52E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 tIns="0" b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</p:spTree>
    <p:extLst>
      <p:ext uri="{BB962C8B-B14F-4D97-AF65-F5344CB8AC3E}">
        <p14:creationId xmlns:p14="http://schemas.microsoft.com/office/powerpoint/2010/main" val="181727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DA11D6-EA2C-4A64-9209-4AD62EF8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900DABA-8383-4BC4-8FAF-55D1FC55AD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 t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849249A-083E-4791-8C96-CFABBA1B1803}"/>
              </a:ext>
            </a:extLst>
          </p:cNvPr>
          <p:cNvSpPr>
            <a:spLocks noGrp="1"/>
          </p:cNvSpPr>
          <p:nvPr>
            <p:ph type="tbl" sz="quarter" idx="24" hasCustomPrompt="1"/>
          </p:nvPr>
        </p:nvSpPr>
        <p:spPr>
          <a:xfrm>
            <a:off x="685799" y="2095500"/>
            <a:ext cx="9784081" cy="38481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insert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00A4F7-F803-4F9E-A7C4-C85D6C4B02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97566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2176180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33F4-A2CB-44BF-82C5-BD6669A38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D0DA413-C3E8-4366-9F64-93C9B59BBF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47800"/>
            <a:ext cx="3886200" cy="2139950"/>
          </a:xfrm>
        </p:spPr>
        <p:txBody>
          <a:bodyPr t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</p:spTree>
    <p:extLst>
      <p:ext uri="{BB962C8B-B14F-4D97-AF65-F5344CB8AC3E}">
        <p14:creationId xmlns:p14="http://schemas.microsoft.com/office/powerpoint/2010/main" val="2435530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A220-1443-4CE8-BCAB-3E8E6B66D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834B927-E14D-4ABC-9BE3-4373559F27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 t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18452-5080-4031-A87C-3224A0FEA9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2255524"/>
            <a:ext cx="9742487" cy="3848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358C88-2217-4BB9-BCA5-BB03BB7B6E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97566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44198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4E00-8891-40A8-8215-39C8244D5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F6A0A38-14B9-49AA-AF0D-4FD5416407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1066800"/>
            <a:ext cx="4953000" cy="914400"/>
          </a:xfrm>
        </p:spPr>
        <p:txBody>
          <a:bodyPr t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26A367-871B-4549-89D6-54AFD4C37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095500"/>
            <a:ext cx="4953000" cy="38161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358C88-2217-4BB9-BCA5-BB03BB7B6E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49560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2318687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Bullets -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C8F8-AD5A-4033-9A51-103375FC2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ACCB0A-D2DA-493B-B4C2-B9EEB8FD9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835" y="1562552"/>
            <a:ext cx="3886200" cy="4349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8045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4B2335-1920-4664-96C8-522384693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65AC38F-D7DB-4C15-A608-9CB2C88F21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3352800" cy="38100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2D6E5-1484-451A-A487-4B1AB3C4A6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0" y="1066800"/>
            <a:ext cx="6934200" cy="4865914"/>
          </a:xfrm>
        </p:spPr>
        <p:txBody>
          <a:bodyPr tIns="0" bIns="0"/>
          <a:lstStyle>
            <a:lvl1pPr marL="0" indent="0">
              <a:buNone/>
              <a:defRPr sz="2000" b="1"/>
            </a:lvl1pPr>
            <a:lvl2pPr marL="228600" indent="-228600">
              <a:buSzPct val="100000"/>
              <a:buFont typeface="Arial" panose="020B0604020202020204" pitchFamily="34" charset="0"/>
              <a:buChar char="•"/>
              <a:defRPr sz="1800"/>
            </a:lvl2pPr>
            <a:lvl3pPr marL="457200" indent="-228600">
              <a:buFont typeface="Roboto Lt" pitchFamily="2" charset="0"/>
              <a:buChar char="–"/>
              <a:defRPr/>
            </a:lvl3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358C88-2217-4BB9-BCA5-BB03BB7B6E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6209517"/>
            <a:ext cx="6937802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1165221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Headers,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43797D-A244-4097-BE7F-82CB34D52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165A0A8-F4FB-4115-A80F-718BDF6157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799" y="1066800"/>
            <a:ext cx="9753601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ACCB0A-D2DA-493B-B4C2-B9EEB8FD9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836" y="2177143"/>
            <a:ext cx="4953964" cy="39017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37F5F2-CDE3-46D9-9BF7-018DF265501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27147" y="2177143"/>
            <a:ext cx="4953964" cy="39017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9C46275-0943-462D-BCDE-73D4BDB58F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153" y="6209517"/>
            <a:ext cx="97566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2995107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64982-7B18-8342-9160-F85FCC524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433E75E-0D01-2041-846C-E0EE1498D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077" y="594703"/>
            <a:ext cx="2496494" cy="36576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81F7EE-05D4-E246-9985-10FE57511A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129" y="4783408"/>
            <a:ext cx="6035040" cy="599834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Concise Subtitle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9D26794-B52C-9141-A6D6-0BF01C0C7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28" y="1809062"/>
            <a:ext cx="6035040" cy="2866623"/>
          </a:xfrm>
        </p:spPr>
        <p:txBody>
          <a:bodyPr tIns="0" bIns="0" anchor="b"/>
          <a:lstStyle>
            <a:lvl1pPr>
              <a:lnSpc>
                <a:spcPts val="4500"/>
              </a:lnSpc>
              <a:defRPr lang="en-US" sz="4200" b="0" i="0" kern="0" cap="none" spc="0" baseline="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marL="0" indent="0">
              <a:buNone/>
            </a:pPr>
            <a:r>
              <a:rPr lang="en-US"/>
              <a:t>Presentation Title Goes Here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Infinit</a:t>
            </a:r>
            <a:endParaRPr lang="en-US" sz="4000" ker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F5BE96-22BD-5F4E-AAF1-41538E6C9ADF}"/>
              </a:ext>
            </a:extLst>
          </p:cNvPr>
          <p:cNvCxnSpPr>
            <a:cxnSpLocks/>
          </p:cNvCxnSpPr>
          <p:nvPr userDrawn="1"/>
        </p:nvCxnSpPr>
        <p:spPr>
          <a:xfrm>
            <a:off x="708761" y="5487230"/>
            <a:ext cx="603504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D1FEAA-301D-8648-9A25-874418EAF01D}"/>
              </a:ext>
            </a:extLst>
          </p:cNvPr>
          <p:cNvCxnSpPr/>
          <p:nvPr userDrawn="1"/>
        </p:nvCxnSpPr>
        <p:spPr>
          <a:xfrm>
            <a:off x="708761" y="5859370"/>
            <a:ext cx="603503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09AF3C3-B1A2-1E48-A521-1B2F3C645C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761" y="5487230"/>
            <a:ext cx="6035039" cy="372133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A9F7071-B90D-6842-B6F1-1D13B1F98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8761" y="5860135"/>
            <a:ext cx="6035040" cy="374904"/>
          </a:xfrm>
          <a:prstGeom prst="rect">
            <a:avLst/>
          </a:prstGeom>
        </p:spPr>
        <p:txBody>
          <a:bodyPr tIns="155448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err="1"/>
              <a:t>Presenterfirst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3006079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with Insigh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F92A64-56A0-4CDE-9706-1A3798952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15E6E04-3EAA-469D-8EA0-5E9BF94B9C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AAB5C4-C89F-42B2-8710-FAA795113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182586"/>
            <a:ext cx="9756648" cy="3739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A88F8D8-584D-4B43-960D-FD69DE925C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97566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1441314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58CC59-6FB4-4D8D-96F4-4F30BE2DB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8957135-35D0-4E0A-A92A-F4B90B5C1B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4958404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B819E7B-C914-46A0-AD52-A56069BE8F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49560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D53B92-6067-4FD3-B525-FDBD93CD13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96000" y="540902"/>
            <a:ext cx="6096000" cy="631709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r>
              <a:rPr lang="en-US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39253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page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58CC59-6FB4-4D8D-96F4-4F30BE2DB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8957135-35D0-4E0A-A92A-F4B90B5C1B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7800" y="1066800"/>
            <a:ext cx="4958404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B819E7B-C914-46A0-AD52-A56069BE8F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30156" y="6209517"/>
            <a:ext cx="49560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D53B92-6067-4FD3-B525-FDBD93CD13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40902"/>
            <a:ext cx="6096000" cy="631709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r>
              <a:rPr lang="en-US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276027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1/3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A4B23A-75A3-4214-814B-40D03CE8A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F40EA04-854E-450E-8D1C-2BC0C134F6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1066800"/>
            <a:ext cx="693420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79AF34-8F55-42B2-8BAC-889000807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326140"/>
            <a:ext cx="6934200" cy="3816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B819E7B-C914-46A0-AD52-A56069BE8F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6934200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D53B92-6067-4FD3-B525-FDBD93CD13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53400" y="540902"/>
            <a:ext cx="4038600" cy="631709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r>
              <a:rPr lang="en-US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792715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1/3 Page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A4B23A-75A3-4214-814B-40D03CE8A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F40EA04-854E-450E-8D1C-2BC0C134F6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46600" y="1066800"/>
            <a:ext cx="693420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79AF34-8F55-42B2-8BAC-889000807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6600" y="2103120"/>
            <a:ext cx="6934200" cy="3816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B819E7B-C914-46A0-AD52-A56069BE8F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48956" y="6209517"/>
            <a:ext cx="6934200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D53B92-6067-4FD3-B525-FDBD93CD13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40902"/>
            <a:ext cx="4038600" cy="631709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r>
              <a:rPr lang="en-US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80404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8272-0B41-4541-8080-B700ADE4F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E681967-E56D-4FE5-9E9F-601BDBFC15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1072015"/>
            <a:ext cx="4952102" cy="3891869"/>
          </a:xfrm>
        </p:spPr>
        <p:txBody>
          <a:bodyPr/>
          <a:lstStyle>
            <a:lvl4pPr marL="344488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1EFC868-871C-4676-8052-F0BA67DA746B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6528708" y="1093788"/>
            <a:ext cx="4953000" cy="521720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D4E1E60-6F59-4624-B7F4-278629D61D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584" y="5600700"/>
            <a:ext cx="4952102" cy="702429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41963801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Char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8272-0B41-4541-8080-B700ADE4F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E681967-E56D-4FE5-9E9F-601BDBFC15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2095500"/>
            <a:ext cx="4952102" cy="2868384"/>
          </a:xfrm>
        </p:spPr>
        <p:txBody>
          <a:bodyPr/>
          <a:lstStyle>
            <a:lvl4pPr marL="344488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1EFC868-871C-4676-8052-F0BA67DA746B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6528708" y="1093788"/>
            <a:ext cx="4953000" cy="521720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D4E1E60-6F59-4624-B7F4-278629D61D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584" y="5600700"/>
            <a:ext cx="4952102" cy="702429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F815A5-2083-4314-98E5-24A95843C2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800" y="1066800"/>
            <a:ext cx="4952102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</p:spTree>
    <p:extLst>
      <p:ext uri="{BB962C8B-B14F-4D97-AF65-F5344CB8AC3E}">
        <p14:creationId xmlns:p14="http://schemas.microsoft.com/office/powerpoint/2010/main" val="66849288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age Char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8272-0B41-4541-8080-B700ADE4F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1EFC868-871C-4676-8052-F0BA67DA746B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4673599" y="1066801"/>
            <a:ext cx="6808109" cy="460248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D4E1E60-6F59-4624-B7F4-278629D61D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3599" y="5895703"/>
            <a:ext cx="6808108" cy="388302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74563A-7956-4BD9-9194-0E565EBEDA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1069848"/>
            <a:ext cx="3124811" cy="3311343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1200"/>
              </a:spcBef>
              <a:defRPr sz="1800"/>
            </a:lvl2pPr>
            <a:lvl4pPr marL="344488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718046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C47C-110F-4234-A253-E2E8F905D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A64AAE-3A15-4485-93A0-375372A941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1069848"/>
            <a:ext cx="3124811" cy="331134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defRPr sz="1800"/>
            </a:lvl2pPr>
            <a:lvl4pPr marL="344488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D4E1E60-6F59-4624-B7F4-278629D61D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68800" y="6209517"/>
            <a:ext cx="713282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512777C-E658-4525-BCC3-B4AD0E68EDDF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368800" y="1066800"/>
            <a:ext cx="7132638" cy="4876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3928212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rt with Spar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CF91-5C2C-446C-A39D-C82B371D8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0687C-89FB-4D5A-B26C-5B104CC559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4213" y="1066800"/>
            <a:ext cx="6935787" cy="81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62620A1B-4C27-4AE7-9503-EA9978123BF4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684835" y="1973040"/>
            <a:ext cx="6935167" cy="43815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the icon to add chart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6808061-F00F-4460-8DF7-A8876D9E5E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90561" y="1973040"/>
            <a:ext cx="3216603" cy="132133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a sidebar insight or callout that is to be used with the spark.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358C88-2217-4BB9-BCA5-BB03BB7B6E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0560" y="5055275"/>
            <a:ext cx="3216604" cy="129926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Question</a:t>
            </a:r>
          </a:p>
          <a:p>
            <a:pPr lvl="0"/>
            <a:endParaRPr lang="en-US"/>
          </a:p>
          <a:p>
            <a:pPr lvl="0"/>
            <a:r>
              <a:rPr lang="en-US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86734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0A2D8-7F50-4409-9F35-9D1FEEA9C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552" y="768096"/>
            <a:ext cx="8321040" cy="1673352"/>
          </a:xfrm>
        </p:spPr>
        <p:txBody>
          <a:bodyPr tIns="45720" bIns="4572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4000" b="0" i="0" kern="0" cap="none" spc="0" baseline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Presentation Title Goes Here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Infinit</a:t>
            </a:r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2694A3D-95F5-B74A-B0D0-A0E899EFCF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2685843"/>
            <a:ext cx="8341179" cy="599835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Concise Subtitle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705BE35-C3A8-9C4C-8F0F-D50847F673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1939"/>
            <a:ext cx="5182218" cy="32687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MM.DD.YY  :  Bold Version 0.0</a:t>
            </a:r>
          </a:p>
          <a:p>
            <a:pPr lvl="0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7161D12-91C5-864A-A8FC-49CA580241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3875868"/>
            <a:ext cx="5181600" cy="772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Presenter 1 FirstName </a:t>
            </a:r>
            <a:r>
              <a:rPr lang="en-US" err="1"/>
              <a:t>LastName</a:t>
            </a:r>
            <a:endParaRPr lang="en-US"/>
          </a:p>
          <a:p>
            <a:r>
              <a:rPr lang="en-US"/>
              <a:t>Presenter 2 FirstName </a:t>
            </a:r>
            <a:r>
              <a:rPr lang="en-US" err="1"/>
              <a:t>LastName</a:t>
            </a: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6BC95C-1644-3648-B1E6-8814A5A2849C}"/>
              </a:ext>
            </a:extLst>
          </p:cNvPr>
          <p:cNvCxnSpPr>
            <a:cxnSpLocks/>
          </p:cNvCxnSpPr>
          <p:nvPr userDrawn="1"/>
        </p:nvCxnSpPr>
        <p:spPr>
          <a:xfrm>
            <a:off x="990599" y="3310253"/>
            <a:ext cx="1024128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C91424-5C4A-B74C-9B15-6AAD39B37AE5}"/>
              </a:ext>
            </a:extLst>
          </p:cNvPr>
          <p:cNvCxnSpPr>
            <a:cxnSpLocks/>
          </p:cNvCxnSpPr>
          <p:nvPr userDrawn="1"/>
        </p:nvCxnSpPr>
        <p:spPr>
          <a:xfrm>
            <a:off x="990599" y="2657110"/>
            <a:ext cx="1024128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55B5D0F-40DF-854B-81DE-46DD2513D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420" y="5794248"/>
            <a:ext cx="3030580" cy="530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9600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with Spar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C14E5F-0640-45E3-B6BE-EB2F9EB6E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B8CDD3B-8059-432D-AF09-DB7D436BB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800" y="1066800"/>
            <a:ext cx="6931152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C1957B1-8EB3-4006-8120-F319A61161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095500"/>
            <a:ext cx="6931152" cy="3848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358C88-2217-4BB9-BCA5-BB03BB7B6E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6931152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BD27F6-6728-4237-846B-95FCA38C8C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1435" y="2556498"/>
            <a:ext cx="3285729" cy="132133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a sidebar insight or callout that is to be used with the spark.</a:t>
            </a:r>
          </a:p>
        </p:txBody>
      </p:sp>
    </p:spTree>
    <p:extLst>
      <p:ext uri="{BB962C8B-B14F-4D97-AF65-F5344CB8AC3E}">
        <p14:creationId xmlns:p14="http://schemas.microsoft.com/office/powerpoint/2010/main" val="2119850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A662-F483-4F47-9290-D6F21A526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C3036E3-48D6-4C1B-838B-E0B46ACA7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5360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92DB0BF-FAFC-4DBF-9A60-EA72470C71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059487"/>
            <a:ext cx="5168358" cy="439585"/>
          </a:xfrm>
        </p:spPr>
        <p:txBody>
          <a:bodyPr t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Question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7284ECD-AB8E-4311-A7C2-7CE809187F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35486" y="6059487"/>
            <a:ext cx="5168358" cy="439585"/>
          </a:xfrm>
        </p:spPr>
        <p:txBody>
          <a:bodyPr t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81FDDDA-169C-4A9D-BC8C-1B5ED4744CC4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687388" y="2095500"/>
            <a:ext cx="10817225" cy="38481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70267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A662-F483-4F47-9290-D6F21A526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C3036E3-48D6-4C1B-838B-E0B46ACA7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5360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B7B9AC5-844A-43E3-8CD0-30D6CE5E4896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85800" y="2095500"/>
            <a:ext cx="10820400" cy="38481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92DB0BF-FAFC-4DBF-9A60-EA72470C71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059487"/>
            <a:ext cx="5168358" cy="439585"/>
          </a:xfrm>
        </p:spPr>
        <p:txBody>
          <a:bodyPr t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Question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7284ECD-AB8E-4311-A7C2-7CE809187F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35486" y="6059487"/>
            <a:ext cx="5168358" cy="439585"/>
          </a:xfrm>
        </p:spPr>
        <p:txBody>
          <a:bodyPr t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942612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itle Pictu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FD8AC-B08E-4EE3-AA82-DEA377B9E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824253B-EC14-42F2-99F7-3A8ACA6FA0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800" y="1066800"/>
            <a:ext cx="975360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B4F2BA7-4028-4E79-8532-C611FC7D2F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3399" y="2084544"/>
            <a:ext cx="3352801" cy="38163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26B04-6473-4BF6-A0B4-2C7204A8B58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5799" y="2095500"/>
            <a:ext cx="6949440" cy="3816350"/>
          </a:xfr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72264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1C488-2A7C-4C47-B242-BC5E118A3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A5A2A6-F7C8-4711-8171-3DE033E959A6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FECD29-ADDA-45D5-A1BB-191ACB5AF0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E8457C-F503-4DB6-B054-22AB1DF601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C436D2AE-7C6D-5742-B0E7-7ED5330F2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5381" y="169614"/>
            <a:ext cx="954958" cy="2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04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CA643-EA84-45B6-8CFE-65D1CCCEC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E734390-C506-4004-BAA2-ACA67C0F99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8536D-5BCB-4ACC-8416-1C57408D81C0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EB59F4-6C3A-47C6-B4DB-F70A889F50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750051-73D5-43A3-B5F7-7B9AF4B247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DEFF4BB-D17D-A548-9719-C434B19C7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5381" y="169614"/>
            <a:ext cx="954958" cy="2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63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7DC43C2-B496-4EE9-8331-74EA1CA9AC9C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0D05BC-A5F1-4294-9EE0-D0A6CB3B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81E482C-2BB5-4408-A051-BBA6FB83C7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587390A-A626-49E8-88E5-84F6E8B5A0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58686" y="2490894"/>
            <a:ext cx="3657600" cy="958496"/>
          </a:xfrm>
        </p:spPr>
        <p:txBody>
          <a:bodyPr anchor="t"/>
          <a:lstStyle>
            <a:lvl1pPr marL="0" indent="0">
              <a:buNone/>
              <a:defRPr sz="6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28874-E17D-48B3-B3C5-5AF249E5E0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58686" y="3557048"/>
            <a:ext cx="36576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0550D35-F9B4-48D5-9455-D45DB2338C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64830" y="2490894"/>
            <a:ext cx="3657600" cy="958496"/>
          </a:xfrm>
        </p:spPr>
        <p:txBody>
          <a:bodyPr anchor="t"/>
          <a:lstStyle>
            <a:lvl1pPr marL="0" indent="0">
              <a:buNone/>
              <a:defRPr sz="6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2455FC-153E-448A-B2C8-2AC622CFF5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64831" y="3557048"/>
            <a:ext cx="36576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E74D03-59CD-4B0E-947B-3D08DB1D9E01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E13335-3203-4769-AEAD-2426E725F7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3323E2-ADE2-4870-AC15-398DFC3055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3196D34C-3B43-7A42-A00C-CFBDDE99C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5381" y="169614"/>
            <a:ext cx="954958" cy="2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37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6E4337E-2405-4664-9FF6-D810CC1D2C29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0BEA43-38D0-4222-8460-F4EDAAA0E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F71B81C-C397-48AE-9FC3-2A7FF4BDD5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587390A-A626-49E8-88E5-84F6E8B5A0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00" y="2392921"/>
            <a:ext cx="32004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FFD4E18-6582-48DD-9231-E0C7BA9E74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5800" y="3336614"/>
            <a:ext cx="32004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0550D35-F9B4-48D5-9455-D45DB2338C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01685" y="2392921"/>
            <a:ext cx="32004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D131935-C6F0-44D5-A9D0-17A1267AB6C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95800" y="3336614"/>
            <a:ext cx="32004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2ED8AAE-3D2D-4C32-86D1-2D53594B5E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17571" y="2392921"/>
            <a:ext cx="32004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E773099-7E6B-42C5-9B70-2EB070C345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87091" y="3336614"/>
            <a:ext cx="32004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542290-1E60-4E6D-89B6-D788C5CA5CB9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FDD5E4D-E95A-4600-AD98-6A1F7D9F95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CF2F83-6B79-462A-B19B-3E27F85D95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A7950E7F-027F-A546-9674-BA191B63CB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5381" y="169614"/>
            <a:ext cx="954958" cy="2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49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4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1FD56F-1ED8-4E00-843F-5FB83B060351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6F69C9-8273-4173-84C2-A2D6E3FA3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7ECDE78-972D-4AC9-A625-6DE15DAB32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587390A-A626-49E8-88E5-84F6E8B5A0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7584" y="2512667"/>
            <a:ext cx="22860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28874-E17D-48B3-B3C5-5AF249E5E0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7584" y="3482227"/>
            <a:ext cx="22860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0550D35-F9B4-48D5-9455-D45DB2338C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32220" y="2512667"/>
            <a:ext cx="22860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2455FC-153E-448A-B2C8-2AC622CFF5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32219" y="3482227"/>
            <a:ext cx="22860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2ED8AAE-3D2D-4C32-86D1-2D53594B5E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66855" y="2512667"/>
            <a:ext cx="22860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C41950-4841-4A31-8D10-ECC85F9C31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66854" y="3482227"/>
            <a:ext cx="22860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35C387E-8C3B-4629-954C-DCC8D77ED4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1490" y="2512667"/>
            <a:ext cx="22860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0A3E5DC-73FA-4A4B-A582-E3A805CA2F5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01490" y="3482227"/>
            <a:ext cx="22860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E3C67D-7A42-4572-9C52-D18074D33A5D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43C3E3C-F190-4BE6-B670-5520E83A11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C7A268C-F469-40BF-96F4-D741A5D748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C92A50A4-1CFF-2C45-8169-F7A5B565EC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5381" y="169614"/>
            <a:ext cx="954958" cy="2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Qu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D7721-9050-40FA-ADD4-EFD4A8232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B65228-2F85-4839-B977-43EB5901BB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5563" y="1451804"/>
            <a:ext cx="3363383" cy="958496"/>
          </a:xfrm>
        </p:spPr>
        <p:txBody>
          <a:bodyPr anchor="t"/>
          <a:lstStyle>
            <a:lvl1pPr marL="0" indent="0">
              <a:buNone/>
              <a:defRPr sz="60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A0F1821-53E2-4260-AD17-AEC5B0AA2D1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65563" y="2420329"/>
            <a:ext cx="3363383" cy="856264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200"/>
              </a:spcAft>
              <a:buNone/>
              <a:defRPr lang="en-US" sz="2600" b="1" kern="12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0" indent="0">
              <a:lnSpc>
                <a:spcPct val="110000"/>
              </a:lnSpc>
              <a:buNone/>
              <a:defRPr lang="en-US" sz="1600" b="0" i="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863EF80-5A5D-4CAC-9CD6-FF24E30134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3400" y="1451804"/>
            <a:ext cx="3363383" cy="958496"/>
          </a:xfrm>
        </p:spPr>
        <p:txBody>
          <a:bodyPr anchor="t"/>
          <a:lstStyle>
            <a:lvl1pPr marL="0" indent="0">
              <a:buNone/>
              <a:defRPr sz="60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562C24-2679-4630-B4A5-628F39EBA9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53400" y="2420329"/>
            <a:ext cx="3363383" cy="856264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28BD3EE-F9CA-4E0E-A363-0B25B8D606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65563" y="4518084"/>
            <a:ext cx="3363383" cy="958496"/>
          </a:xfrm>
        </p:spPr>
        <p:txBody>
          <a:bodyPr anchor="t"/>
          <a:lstStyle>
            <a:lvl1pPr marL="0" indent="0">
              <a:buNone/>
              <a:defRPr sz="60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7277B7C-D792-46BD-8505-2DF56D82C8A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65563" y="5453951"/>
            <a:ext cx="3363383" cy="856264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200"/>
              </a:spcAft>
              <a:buNone/>
              <a:defRPr lang="en-US" sz="2600" b="1" kern="12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0" indent="0">
              <a:lnSpc>
                <a:spcPct val="110000"/>
              </a:lnSpc>
              <a:buNone/>
              <a:defRPr lang="en-US" sz="1600" b="0" i="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FFB32A6-0BE7-4725-A990-F76E9A6D79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53400" y="4518084"/>
            <a:ext cx="3363383" cy="958496"/>
          </a:xfrm>
        </p:spPr>
        <p:txBody>
          <a:bodyPr anchor="t"/>
          <a:lstStyle>
            <a:lvl1pPr marL="0" indent="0">
              <a:buNone/>
              <a:defRPr sz="60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7624497-A0A5-49CC-9E42-172CC08D8AD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53400" y="5453951"/>
            <a:ext cx="3363383" cy="856264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200"/>
              </a:spcAft>
              <a:buNone/>
              <a:defRPr lang="en-US" sz="2600" b="1" kern="12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0" indent="0">
              <a:lnSpc>
                <a:spcPct val="110000"/>
              </a:lnSpc>
              <a:buNone/>
              <a:defRPr lang="en-US" sz="1600" b="0" i="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A5A2A6-F7C8-4711-8171-3DE033E959A6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FECD29-ADDA-45D5-A1BB-191ACB5AF0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E8457C-F503-4DB6-B054-22AB1DF601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0537CAD7-BDD5-8E44-A6CE-ABC014BB45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5381" y="169614"/>
            <a:ext cx="954958" cy="2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2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mary Divi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C61D18-B04C-1A4A-95DF-CD1E3F2BC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746F">
              <a:alpha val="5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1058A-729C-4C6A-8611-9065C061D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247984"/>
            <a:ext cx="10287000" cy="877130"/>
          </a:xfrm>
        </p:spPr>
        <p:txBody>
          <a:bodyPr tIns="45720" bIns="45720" anchor="t" anchorCtr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defRPr sz="4500" cap="none" spc="0" baseline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Primary Divider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0328-7DD6-4F37-B3D1-A02876CCA0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19200" y="3124200"/>
            <a:ext cx="10287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E9ED99-F186-4C22-AD00-6B49E9EA34BD}"/>
              </a:ext>
            </a:extLst>
          </p:cNvPr>
          <p:cNvCxnSpPr/>
          <p:nvPr userDrawn="1"/>
        </p:nvCxnSpPr>
        <p:spPr bwMode="auto">
          <a:xfrm>
            <a:off x="1219200" y="2180803"/>
            <a:ext cx="10972800" cy="0"/>
          </a:xfrm>
          <a:prstGeom prst="line">
            <a:avLst/>
          </a:prstGeom>
          <a:solidFill>
            <a:schemeClr val="accent1"/>
          </a:solidFill>
          <a:ln w="444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F0379A7-CCCF-1E4E-AAF9-70AA6950D5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69586" y="5928519"/>
            <a:ext cx="2496312" cy="396081"/>
            <a:chOff x="6300357" y="6013183"/>
            <a:chExt cx="2202533" cy="349468"/>
          </a:xfrm>
          <a:solidFill>
            <a:schemeClr val="bg1"/>
          </a:solidFill>
        </p:grpSpPr>
        <p:sp>
          <p:nvSpPr>
            <p:cNvPr id="8" name="Freeform: Shape 40">
              <a:extLst>
                <a:ext uri="{FF2B5EF4-FFF2-40B4-BE49-F238E27FC236}">
                  <a16:creationId xmlns:a16="http://schemas.microsoft.com/office/drawing/2014/main" id="{2EF35E7A-CF7D-A547-BA2C-3CACF37D1146}"/>
                </a:ext>
              </a:extLst>
            </p:cNvPr>
            <p:cNvSpPr/>
            <p:nvPr/>
          </p:nvSpPr>
          <p:spPr>
            <a:xfrm>
              <a:off x="7993841" y="6070243"/>
              <a:ext cx="509049" cy="271752"/>
            </a:xfrm>
            <a:custGeom>
              <a:avLst/>
              <a:gdLst>
                <a:gd name="connsiteX0" fmla="*/ 204393 w 509049"/>
                <a:gd name="connsiteY0" fmla="*/ 230266 h 271752"/>
                <a:gd name="connsiteX1" fmla="*/ 193360 w 509049"/>
                <a:gd name="connsiteY1" fmla="*/ 240061 h 271752"/>
                <a:gd name="connsiteX2" fmla="*/ 204393 w 509049"/>
                <a:gd name="connsiteY2" fmla="*/ 249759 h 271752"/>
                <a:gd name="connsiteX3" fmla="*/ 216738 w 509049"/>
                <a:gd name="connsiteY3" fmla="*/ 244217 h 271752"/>
                <a:gd name="connsiteX4" fmla="*/ 216738 w 509049"/>
                <a:gd name="connsiteY4" fmla="*/ 235808 h 271752"/>
                <a:gd name="connsiteX5" fmla="*/ 204393 w 509049"/>
                <a:gd name="connsiteY5" fmla="*/ 230266 h 271752"/>
                <a:gd name="connsiteX6" fmla="*/ 313179 w 509049"/>
                <a:gd name="connsiteY6" fmla="*/ 214102 h 271752"/>
                <a:gd name="connsiteX7" fmla="*/ 298244 w 509049"/>
                <a:gd name="connsiteY7" fmla="*/ 231286 h 271752"/>
                <a:gd name="connsiteX8" fmla="*/ 313179 w 509049"/>
                <a:gd name="connsiteY8" fmla="*/ 248565 h 271752"/>
                <a:gd name="connsiteX9" fmla="*/ 328019 w 509049"/>
                <a:gd name="connsiteY9" fmla="*/ 231286 h 271752"/>
                <a:gd name="connsiteX10" fmla="*/ 313179 w 509049"/>
                <a:gd name="connsiteY10" fmla="*/ 214102 h 271752"/>
                <a:gd name="connsiteX11" fmla="*/ 258011 w 509049"/>
                <a:gd name="connsiteY11" fmla="*/ 214102 h 271752"/>
                <a:gd name="connsiteX12" fmla="*/ 243635 w 509049"/>
                <a:gd name="connsiteY12" fmla="*/ 231095 h 271752"/>
                <a:gd name="connsiteX13" fmla="*/ 258011 w 509049"/>
                <a:gd name="connsiteY13" fmla="*/ 248087 h 271752"/>
                <a:gd name="connsiteX14" fmla="*/ 271363 w 509049"/>
                <a:gd name="connsiteY14" fmla="*/ 240793 h 271752"/>
                <a:gd name="connsiteX15" fmla="*/ 271363 w 509049"/>
                <a:gd name="connsiteY15" fmla="*/ 221300 h 271752"/>
                <a:gd name="connsiteX16" fmla="*/ 258011 w 509049"/>
                <a:gd name="connsiteY16" fmla="*/ 214102 h 271752"/>
                <a:gd name="connsiteX17" fmla="*/ 119163 w 509049"/>
                <a:gd name="connsiteY17" fmla="*/ 209006 h 271752"/>
                <a:gd name="connsiteX18" fmla="*/ 126119 w 509049"/>
                <a:gd name="connsiteY18" fmla="*/ 209006 h 271752"/>
                <a:gd name="connsiteX19" fmla="*/ 126119 w 509049"/>
                <a:gd name="connsiteY19" fmla="*/ 253630 h 271752"/>
                <a:gd name="connsiteX20" fmla="*/ 119163 w 509049"/>
                <a:gd name="connsiteY20" fmla="*/ 253630 h 271752"/>
                <a:gd name="connsiteX21" fmla="*/ 256331 w 509049"/>
                <a:gd name="connsiteY21" fmla="*/ 207923 h 271752"/>
                <a:gd name="connsiteX22" fmla="*/ 271363 w 509049"/>
                <a:gd name="connsiteY22" fmla="*/ 215774 h 271752"/>
                <a:gd name="connsiteX23" fmla="*/ 271363 w 509049"/>
                <a:gd name="connsiteY23" fmla="*/ 209022 h 271752"/>
                <a:gd name="connsiteX24" fmla="*/ 278319 w 509049"/>
                <a:gd name="connsiteY24" fmla="*/ 209022 h 271752"/>
                <a:gd name="connsiteX25" fmla="*/ 278319 w 509049"/>
                <a:gd name="connsiteY25" fmla="*/ 252355 h 271752"/>
                <a:gd name="connsiteX26" fmla="*/ 256987 w 509049"/>
                <a:gd name="connsiteY26" fmla="*/ 271752 h 271752"/>
                <a:gd name="connsiteX27" fmla="*/ 238901 w 509049"/>
                <a:gd name="connsiteY27" fmla="*/ 265095 h 271752"/>
                <a:gd name="connsiteX28" fmla="*/ 242420 w 509049"/>
                <a:gd name="connsiteY28" fmla="*/ 259920 h 271752"/>
                <a:gd name="connsiteX29" fmla="*/ 256987 w 509049"/>
                <a:gd name="connsiteY29" fmla="*/ 266019 h 271752"/>
                <a:gd name="connsiteX30" fmla="*/ 271363 w 509049"/>
                <a:gd name="connsiteY30" fmla="*/ 252626 h 271752"/>
                <a:gd name="connsiteX31" fmla="*/ 271363 w 509049"/>
                <a:gd name="connsiteY31" fmla="*/ 246256 h 271752"/>
                <a:gd name="connsiteX32" fmla="*/ 256331 w 509049"/>
                <a:gd name="connsiteY32" fmla="*/ 254202 h 271752"/>
                <a:gd name="connsiteX33" fmla="*/ 236391 w 509049"/>
                <a:gd name="connsiteY33" fmla="*/ 231110 h 271752"/>
                <a:gd name="connsiteX34" fmla="*/ 256331 w 509049"/>
                <a:gd name="connsiteY34" fmla="*/ 207923 h 271752"/>
                <a:gd name="connsiteX35" fmla="*/ 313179 w 509049"/>
                <a:gd name="connsiteY35" fmla="*/ 207907 h 271752"/>
                <a:gd name="connsiteX36" fmla="*/ 335358 w 509049"/>
                <a:gd name="connsiteY36" fmla="*/ 231286 h 271752"/>
                <a:gd name="connsiteX37" fmla="*/ 313179 w 509049"/>
                <a:gd name="connsiteY37" fmla="*/ 254760 h 271752"/>
                <a:gd name="connsiteX38" fmla="*/ 291016 w 509049"/>
                <a:gd name="connsiteY38" fmla="*/ 231286 h 271752"/>
                <a:gd name="connsiteX39" fmla="*/ 313179 w 509049"/>
                <a:gd name="connsiteY39" fmla="*/ 207907 h 271752"/>
                <a:gd name="connsiteX40" fmla="*/ 206360 w 509049"/>
                <a:gd name="connsiteY40" fmla="*/ 207907 h 271752"/>
                <a:gd name="connsiteX41" fmla="*/ 223710 w 509049"/>
                <a:gd name="connsiteY41" fmla="*/ 222972 h 271752"/>
                <a:gd name="connsiteX42" fmla="*/ 223710 w 509049"/>
                <a:gd name="connsiteY42" fmla="*/ 253645 h 271752"/>
                <a:gd name="connsiteX43" fmla="*/ 216754 w 509049"/>
                <a:gd name="connsiteY43" fmla="*/ 253645 h 271752"/>
                <a:gd name="connsiteX44" fmla="*/ 216754 w 509049"/>
                <a:gd name="connsiteY44" fmla="*/ 248549 h 271752"/>
                <a:gd name="connsiteX45" fmla="*/ 216738 w 509049"/>
                <a:gd name="connsiteY45" fmla="*/ 248549 h 271752"/>
                <a:gd name="connsiteX46" fmla="*/ 201899 w 509049"/>
                <a:gd name="connsiteY46" fmla="*/ 254744 h 271752"/>
                <a:gd name="connsiteX47" fmla="*/ 186212 w 509049"/>
                <a:gd name="connsiteY47" fmla="*/ 239965 h 271752"/>
                <a:gd name="connsiteX48" fmla="*/ 201899 w 509049"/>
                <a:gd name="connsiteY48" fmla="*/ 225282 h 271752"/>
                <a:gd name="connsiteX49" fmla="*/ 216738 w 509049"/>
                <a:gd name="connsiteY49" fmla="*/ 231381 h 271752"/>
                <a:gd name="connsiteX50" fmla="*/ 216738 w 509049"/>
                <a:gd name="connsiteY50" fmla="*/ 223339 h 271752"/>
                <a:gd name="connsiteX51" fmla="*/ 205417 w 509049"/>
                <a:gd name="connsiteY51" fmla="*/ 213911 h 271752"/>
                <a:gd name="connsiteX52" fmla="*/ 191697 w 509049"/>
                <a:gd name="connsiteY52" fmla="*/ 220106 h 271752"/>
                <a:gd name="connsiteX53" fmla="*/ 188451 w 509049"/>
                <a:gd name="connsiteY53" fmla="*/ 215296 h 271752"/>
                <a:gd name="connsiteX54" fmla="*/ 206360 w 509049"/>
                <a:gd name="connsiteY54" fmla="*/ 207907 h 271752"/>
                <a:gd name="connsiteX55" fmla="*/ 161187 w 509049"/>
                <a:gd name="connsiteY55" fmla="*/ 207907 h 271752"/>
                <a:gd name="connsiteX56" fmla="*/ 177610 w 509049"/>
                <a:gd name="connsiteY56" fmla="*/ 215663 h 271752"/>
                <a:gd name="connsiteX57" fmla="*/ 172972 w 509049"/>
                <a:gd name="connsiteY57" fmla="*/ 219915 h 271752"/>
                <a:gd name="connsiteX58" fmla="*/ 161555 w 509049"/>
                <a:gd name="connsiteY58" fmla="*/ 214086 h 271752"/>
                <a:gd name="connsiteX59" fmla="*/ 146060 w 509049"/>
                <a:gd name="connsiteY59" fmla="*/ 231270 h 271752"/>
                <a:gd name="connsiteX60" fmla="*/ 161555 w 509049"/>
                <a:gd name="connsiteY60" fmla="*/ 248549 h 271752"/>
                <a:gd name="connsiteX61" fmla="*/ 172972 w 509049"/>
                <a:gd name="connsiteY61" fmla="*/ 242720 h 271752"/>
                <a:gd name="connsiteX62" fmla="*/ 177610 w 509049"/>
                <a:gd name="connsiteY62" fmla="*/ 246972 h 271752"/>
                <a:gd name="connsiteX63" fmla="*/ 161187 w 509049"/>
                <a:gd name="connsiteY63" fmla="*/ 254728 h 271752"/>
                <a:gd name="connsiteX64" fmla="*/ 138832 w 509049"/>
                <a:gd name="connsiteY64" fmla="*/ 231254 h 271752"/>
                <a:gd name="connsiteX65" fmla="*/ 161187 w 509049"/>
                <a:gd name="connsiteY65" fmla="*/ 207907 h 271752"/>
                <a:gd name="connsiteX66" fmla="*/ 122601 w 509049"/>
                <a:gd name="connsiteY66" fmla="*/ 192205 h 271752"/>
                <a:gd name="connsiteX67" fmla="*/ 127335 w 509049"/>
                <a:gd name="connsiteY67" fmla="*/ 196823 h 271752"/>
                <a:gd name="connsiteX68" fmla="*/ 122601 w 509049"/>
                <a:gd name="connsiteY68" fmla="*/ 201537 h 271752"/>
                <a:gd name="connsiteX69" fmla="*/ 117964 w 509049"/>
                <a:gd name="connsiteY69" fmla="*/ 196823 h 271752"/>
                <a:gd name="connsiteX70" fmla="*/ 122601 w 509049"/>
                <a:gd name="connsiteY70" fmla="*/ 192205 h 271752"/>
                <a:gd name="connsiteX71" fmla="*/ 66585 w 509049"/>
                <a:gd name="connsiteY71" fmla="*/ 192014 h 271752"/>
                <a:gd name="connsiteX72" fmla="*/ 73541 w 509049"/>
                <a:gd name="connsiteY72" fmla="*/ 192014 h 271752"/>
                <a:gd name="connsiteX73" fmla="*/ 73541 w 509049"/>
                <a:gd name="connsiteY73" fmla="*/ 215488 h 271752"/>
                <a:gd name="connsiteX74" fmla="*/ 89596 w 509049"/>
                <a:gd name="connsiteY74" fmla="*/ 207908 h 271752"/>
                <a:gd name="connsiteX75" fmla="*/ 103875 w 509049"/>
                <a:gd name="connsiteY75" fmla="*/ 222129 h 271752"/>
                <a:gd name="connsiteX76" fmla="*/ 103875 w 509049"/>
                <a:gd name="connsiteY76" fmla="*/ 253630 h 271752"/>
                <a:gd name="connsiteX77" fmla="*/ 96919 w 509049"/>
                <a:gd name="connsiteY77" fmla="*/ 253630 h 271752"/>
                <a:gd name="connsiteX78" fmla="*/ 96919 w 509049"/>
                <a:gd name="connsiteY78" fmla="*/ 224263 h 271752"/>
                <a:gd name="connsiteX79" fmla="*/ 86813 w 509049"/>
                <a:gd name="connsiteY79" fmla="*/ 214103 h 271752"/>
                <a:gd name="connsiteX80" fmla="*/ 73541 w 509049"/>
                <a:gd name="connsiteY80" fmla="*/ 221030 h 271752"/>
                <a:gd name="connsiteX81" fmla="*/ 73541 w 509049"/>
                <a:gd name="connsiteY81" fmla="*/ 253646 h 271752"/>
                <a:gd name="connsiteX82" fmla="*/ 66585 w 509049"/>
                <a:gd name="connsiteY82" fmla="*/ 253646 h 271752"/>
                <a:gd name="connsiteX83" fmla="*/ 31822 w 509049"/>
                <a:gd name="connsiteY83" fmla="*/ 190995 h 271752"/>
                <a:gd name="connsiteX84" fmla="*/ 55568 w 509049"/>
                <a:gd name="connsiteY84" fmla="*/ 203194 h 271752"/>
                <a:gd name="connsiteX85" fmla="*/ 49076 w 509049"/>
                <a:gd name="connsiteY85" fmla="*/ 206793 h 271752"/>
                <a:gd name="connsiteX86" fmla="*/ 31822 w 509049"/>
                <a:gd name="connsiteY86" fmla="*/ 197827 h 271752"/>
                <a:gd name="connsiteX87" fmla="*/ 8251 w 509049"/>
                <a:gd name="connsiteY87" fmla="*/ 222862 h 271752"/>
                <a:gd name="connsiteX88" fmla="*/ 31822 w 509049"/>
                <a:gd name="connsiteY88" fmla="*/ 247897 h 271752"/>
                <a:gd name="connsiteX89" fmla="*/ 49076 w 509049"/>
                <a:gd name="connsiteY89" fmla="*/ 238931 h 271752"/>
                <a:gd name="connsiteX90" fmla="*/ 55664 w 509049"/>
                <a:gd name="connsiteY90" fmla="*/ 242530 h 271752"/>
                <a:gd name="connsiteX91" fmla="*/ 31822 w 509049"/>
                <a:gd name="connsiteY91" fmla="*/ 254729 h 271752"/>
                <a:gd name="connsiteX92" fmla="*/ 288 w 509049"/>
                <a:gd name="connsiteY92" fmla="*/ 222878 h 271752"/>
                <a:gd name="connsiteX93" fmla="*/ 31822 w 509049"/>
                <a:gd name="connsiteY93" fmla="*/ 190995 h 271752"/>
                <a:gd name="connsiteX94" fmla="*/ 452474 w 509049"/>
                <a:gd name="connsiteY94" fmla="*/ 118088 h 271752"/>
                <a:gd name="connsiteX95" fmla="*/ 437539 w 509049"/>
                <a:gd name="connsiteY95" fmla="*/ 135272 h 271752"/>
                <a:gd name="connsiteX96" fmla="*/ 452474 w 509049"/>
                <a:gd name="connsiteY96" fmla="*/ 152551 h 271752"/>
                <a:gd name="connsiteX97" fmla="*/ 467314 w 509049"/>
                <a:gd name="connsiteY97" fmla="*/ 135272 h 271752"/>
                <a:gd name="connsiteX98" fmla="*/ 452474 w 509049"/>
                <a:gd name="connsiteY98" fmla="*/ 118088 h 271752"/>
                <a:gd name="connsiteX99" fmla="*/ 209782 w 509049"/>
                <a:gd name="connsiteY99" fmla="*/ 117626 h 271752"/>
                <a:gd name="connsiteX100" fmla="*/ 195119 w 509049"/>
                <a:gd name="connsiteY100" fmla="*/ 132501 h 271752"/>
                <a:gd name="connsiteX101" fmla="*/ 224526 w 509049"/>
                <a:gd name="connsiteY101" fmla="*/ 132501 h 271752"/>
                <a:gd name="connsiteX102" fmla="*/ 209782 w 509049"/>
                <a:gd name="connsiteY102" fmla="*/ 117626 h 271752"/>
                <a:gd name="connsiteX103" fmla="*/ 364733 w 509049"/>
                <a:gd name="connsiteY103" fmla="*/ 113008 h 271752"/>
                <a:gd name="connsiteX104" fmla="*/ 372249 w 509049"/>
                <a:gd name="connsiteY104" fmla="*/ 113008 h 271752"/>
                <a:gd name="connsiteX105" fmla="*/ 387184 w 509049"/>
                <a:gd name="connsiteY105" fmla="*/ 149589 h 271752"/>
                <a:gd name="connsiteX106" fmla="*/ 402023 w 509049"/>
                <a:gd name="connsiteY106" fmla="*/ 113008 h 271752"/>
                <a:gd name="connsiteX107" fmla="*/ 409635 w 509049"/>
                <a:gd name="connsiteY107" fmla="*/ 113008 h 271752"/>
                <a:gd name="connsiteX108" fmla="*/ 387184 w 509049"/>
                <a:gd name="connsiteY108" fmla="*/ 166693 h 271752"/>
                <a:gd name="connsiteX109" fmla="*/ 374008 w 509049"/>
                <a:gd name="connsiteY109" fmla="*/ 175754 h 271752"/>
                <a:gd name="connsiteX110" fmla="*/ 368907 w 509049"/>
                <a:gd name="connsiteY110" fmla="*/ 175101 h 271752"/>
                <a:gd name="connsiteX111" fmla="*/ 370026 w 509049"/>
                <a:gd name="connsiteY111" fmla="*/ 168811 h 271752"/>
                <a:gd name="connsiteX112" fmla="*/ 373816 w 509049"/>
                <a:gd name="connsiteY112" fmla="*/ 169559 h 271752"/>
                <a:gd name="connsiteX113" fmla="*/ 380500 w 509049"/>
                <a:gd name="connsiteY113" fmla="*/ 164845 h 271752"/>
                <a:gd name="connsiteX114" fmla="*/ 383474 w 509049"/>
                <a:gd name="connsiteY114" fmla="*/ 158093 h 271752"/>
                <a:gd name="connsiteX115" fmla="*/ 136881 w 509049"/>
                <a:gd name="connsiteY115" fmla="*/ 113008 h 271752"/>
                <a:gd name="connsiteX116" fmla="*/ 144397 w 509049"/>
                <a:gd name="connsiteY116" fmla="*/ 113008 h 271752"/>
                <a:gd name="connsiteX117" fmla="*/ 159332 w 509049"/>
                <a:gd name="connsiteY117" fmla="*/ 149589 h 271752"/>
                <a:gd name="connsiteX118" fmla="*/ 174171 w 509049"/>
                <a:gd name="connsiteY118" fmla="*/ 113008 h 271752"/>
                <a:gd name="connsiteX119" fmla="*/ 181783 w 509049"/>
                <a:gd name="connsiteY119" fmla="*/ 113008 h 271752"/>
                <a:gd name="connsiteX120" fmla="*/ 163138 w 509049"/>
                <a:gd name="connsiteY120" fmla="*/ 157631 h 271752"/>
                <a:gd name="connsiteX121" fmla="*/ 155526 w 509049"/>
                <a:gd name="connsiteY121" fmla="*/ 157631 h 271752"/>
                <a:gd name="connsiteX122" fmla="*/ 320502 w 509049"/>
                <a:gd name="connsiteY122" fmla="*/ 113007 h 271752"/>
                <a:gd name="connsiteX123" fmla="*/ 327458 w 509049"/>
                <a:gd name="connsiteY123" fmla="*/ 113007 h 271752"/>
                <a:gd name="connsiteX124" fmla="*/ 327458 w 509049"/>
                <a:gd name="connsiteY124" fmla="*/ 157630 h 271752"/>
                <a:gd name="connsiteX125" fmla="*/ 320502 w 509049"/>
                <a:gd name="connsiteY125" fmla="*/ 157630 h 271752"/>
                <a:gd name="connsiteX126" fmla="*/ 121305 w 509049"/>
                <a:gd name="connsiteY126" fmla="*/ 113007 h 271752"/>
                <a:gd name="connsiteX127" fmla="*/ 128261 w 509049"/>
                <a:gd name="connsiteY127" fmla="*/ 113007 h 271752"/>
                <a:gd name="connsiteX128" fmla="*/ 128261 w 509049"/>
                <a:gd name="connsiteY128" fmla="*/ 157630 h 271752"/>
                <a:gd name="connsiteX129" fmla="*/ 121305 w 509049"/>
                <a:gd name="connsiteY129" fmla="*/ 157630 h 271752"/>
                <a:gd name="connsiteX130" fmla="*/ 265878 w 509049"/>
                <a:gd name="connsiteY130" fmla="*/ 112084 h 271752"/>
                <a:gd name="connsiteX131" fmla="*/ 265878 w 509049"/>
                <a:gd name="connsiteY131" fmla="*/ 119203 h 271752"/>
                <a:gd name="connsiteX132" fmla="*/ 263096 w 509049"/>
                <a:gd name="connsiteY132" fmla="*/ 118932 h 271752"/>
                <a:gd name="connsiteX133" fmla="*/ 250943 w 509049"/>
                <a:gd name="connsiteY133" fmla="*/ 126051 h 271752"/>
                <a:gd name="connsiteX134" fmla="*/ 250943 w 509049"/>
                <a:gd name="connsiteY134" fmla="*/ 157647 h 271752"/>
                <a:gd name="connsiteX135" fmla="*/ 243987 w 509049"/>
                <a:gd name="connsiteY135" fmla="*/ 157647 h 271752"/>
                <a:gd name="connsiteX136" fmla="*/ 243987 w 509049"/>
                <a:gd name="connsiteY136" fmla="*/ 113008 h 271752"/>
                <a:gd name="connsiteX137" fmla="*/ 250943 w 509049"/>
                <a:gd name="connsiteY137" fmla="*/ 113008 h 271752"/>
                <a:gd name="connsiteX138" fmla="*/ 250943 w 509049"/>
                <a:gd name="connsiteY138" fmla="*/ 120206 h 271752"/>
                <a:gd name="connsiteX139" fmla="*/ 265878 w 509049"/>
                <a:gd name="connsiteY139" fmla="*/ 112084 h 271752"/>
                <a:gd name="connsiteX140" fmla="*/ 290008 w 509049"/>
                <a:gd name="connsiteY140" fmla="*/ 111909 h 271752"/>
                <a:gd name="connsiteX141" fmla="*/ 306606 w 509049"/>
                <a:gd name="connsiteY141" fmla="*/ 118375 h 271752"/>
                <a:gd name="connsiteX142" fmla="*/ 303360 w 509049"/>
                <a:gd name="connsiteY142" fmla="*/ 123184 h 271752"/>
                <a:gd name="connsiteX143" fmla="*/ 290008 w 509049"/>
                <a:gd name="connsiteY143" fmla="*/ 117547 h 271752"/>
                <a:gd name="connsiteX144" fmla="*/ 280077 w 509049"/>
                <a:gd name="connsiteY144" fmla="*/ 124299 h 271752"/>
                <a:gd name="connsiteX145" fmla="*/ 291031 w 509049"/>
                <a:gd name="connsiteY145" fmla="*/ 131418 h 271752"/>
                <a:gd name="connsiteX146" fmla="*/ 307821 w 509049"/>
                <a:gd name="connsiteY146" fmla="*/ 145273 h 271752"/>
                <a:gd name="connsiteX147" fmla="*/ 290200 w 509049"/>
                <a:gd name="connsiteY147" fmla="*/ 158762 h 271752"/>
                <a:gd name="connsiteX148" fmla="*/ 272114 w 509049"/>
                <a:gd name="connsiteY148" fmla="*/ 151739 h 271752"/>
                <a:gd name="connsiteX149" fmla="*/ 275712 w 509049"/>
                <a:gd name="connsiteY149" fmla="*/ 146738 h 271752"/>
                <a:gd name="connsiteX150" fmla="*/ 290456 w 509049"/>
                <a:gd name="connsiteY150" fmla="*/ 153108 h 271752"/>
                <a:gd name="connsiteX151" fmla="*/ 301041 w 509049"/>
                <a:gd name="connsiteY151" fmla="*/ 145719 h 271752"/>
                <a:gd name="connsiteX152" fmla="*/ 289544 w 509049"/>
                <a:gd name="connsiteY152" fmla="*/ 137772 h 271752"/>
                <a:gd name="connsiteX153" fmla="*/ 273313 w 509049"/>
                <a:gd name="connsiteY153" fmla="*/ 124745 h 271752"/>
                <a:gd name="connsiteX154" fmla="*/ 290008 w 509049"/>
                <a:gd name="connsiteY154" fmla="*/ 111909 h 271752"/>
                <a:gd name="connsiteX155" fmla="*/ 209862 w 509049"/>
                <a:gd name="connsiteY155" fmla="*/ 111909 h 271752"/>
                <a:gd name="connsiteX156" fmla="*/ 231386 w 509049"/>
                <a:gd name="connsiteY156" fmla="*/ 135845 h 271752"/>
                <a:gd name="connsiteX157" fmla="*/ 231386 w 509049"/>
                <a:gd name="connsiteY157" fmla="*/ 137597 h 271752"/>
                <a:gd name="connsiteX158" fmla="*/ 195119 w 509049"/>
                <a:gd name="connsiteY158" fmla="*/ 137597 h 271752"/>
                <a:gd name="connsiteX159" fmla="*/ 211254 w 509049"/>
                <a:gd name="connsiteY159" fmla="*/ 153029 h 271752"/>
                <a:gd name="connsiteX160" fmla="*/ 225086 w 509049"/>
                <a:gd name="connsiteY160" fmla="*/ 147391 h 271752"/>
                <a:gd name="connsiteX161" fmla="*/ 228428 w 509049"/>
                <a:gd name="connsiteY161" fmla="*/ 151914 h 271752"/>
                <a:gd name="connsiteX162" fmla="*/ 210614 w 509049"/>
                <a:gd name="connsiteY162" fmla="*/ 158746 h 271752"/>
                <a:gd name="connsiteX163" fmla="*/ 187795 w 509049"/>
                <a:gd name="connsiteY163" fmla="*/ 135272 h 271752"/>
                <a:gd name="connsiteX164" fmla="*/ 209862 w 509049"/>
                <a:gd name="connsiteY164" fmla="*/ 111909 h 271752"/>
                <a:gd name="connsiteX165" fmla="*/ 452458 w 509049"/>
                <a:gd name="connsiteY165" fmla="*/ 111893 h 271752"/>
                <a:gd name="connsiteX166" fmla="*/ 474637 w 509049"/>
                <a:gd name="connsiteY166" fmla="*/ 135272 h 271752"/>
                <a:gd name="connsiteX167" fmla="*/ 452458 w 509049"/>
                <a:gd name="connsiteY167" fmla="*/ 158746 h 271752"/>
                <a:gd name="connsiteX168" fmla="*/ 430295 w 509049"/>
                <a:gd name="connsiteY168" fmla="*/ 135272 h 271752"/>
                <a:gd name="connsiteX169" fmla="*/ 452458 w 509049"/>
                <a:gd name="connsiteY169" fmla="*/ 111893 h 271752"/>
                <a:gd name="connsiteX170" fmla="*/ 91707 w 509049"/>
                <a:gd name="connsiteY170" fmla="*/ 111893 h 271752"/>
                <a:gd name="connsiteX171" fmla="*/ 105986 w 509049"/>
                <a:gd name="connsiteY171" fmla="*/ 126306 h 271752"/>
                <a:gd name="connsiteX172" fmla="*/ 105986 w 509049"/>
                <a:gd name="connsiteY172" fmla="*/ 157631 h 271752"/>
                <a:gd name="connsiteX173" fmla="*/ 99030 w 509049"/>
                <a:gd name="connsiteY173" fmla="*/ 157631 h 271752"/>
                <a:gd name="connsiteX174" fmla="*/ 99030 w 509049"/>
                <a:gd name="connsiteY174" fmla="*/ 128440 h 271752"/>
                <a:gd name="connsiteX175" fmla="*/ 99046 w 509049"/>
                <a:gd name="connsiteY175" fmla="*/ 128440 h 271752"/>
                <a:gd name="connsiteX176" fmla="*/ 89020 w 509049"/>
                <a:gd name="connsiteY176" fmla="*/ 118088 h 271752"/>
                <a:gd name="connsiteX177" fmla="*/ 75748 w 509049"/>
                <a:gd name="connsiteY177" fmla="*/ 125016 h 271752"/>
                <a:gd name="connsiteX178" fmla="*/ 75748 w 509049"/>
                <a:gd name="connsiteY178" fmla="*/ 157631 h 271752"/>
                <a:gd name="connsiteX179" fmla="*/ 68792 w 509049"/>
                <a:gd name="connsiteY179" fmla="*/ 157631 h 271752"/>
                <a:gd name="connsiteX180" fmla="*/ 68792 w 509049"/>
                <a:gd name="connsiteY180" fmla="*/ 113008 h 271752"/>
                <a:gd name="connsiteX181" fmla="*/ 75748 w 509049"/>
                <a:gd name="connsiteY181" fmla="*/ 113008 h 271752"/>
                <a:gd name="connsiteX182" fmla="*/ 75748 w 509049"/>
                <a:gd name="connsiteY182" fmla="*/ 119474 h 271752"/>
                <a:gd name="connsiteX183" fmla="*/ 91707 w 509049"/>
                <a:gd name="connsiteY183" fmla="*/ 111893 h 271752"/>
                <a:gd name="connsiteX184" fmla="*/ 344153 w 509049"/>
                <a:gd name="connsiteY184" fmla="*/ 100809 h 271752"/>
                <a:gd name="connsiteX185" fmla="*/ 351109 w 509049"/>
                <a:gd name="connsiteY185" fmla="*/ 100809 h 271752"/>
                <a:gd name="connsiteX186" fmla="*/ 351109 w 509049"/>
                <a:gd name="connsiteY186" fmla="*/ 113008 h 271752"/>
                <a:gd name="connsiteX187" fmla="*/ 360208 w 509049"/>
                <a:gd name="connsiteY187" fmla="*/ 113008 h 271752"/>
                <a:gd name="connsiteX188" fmla="*/ 360208 w 509049"/>
                <a:gd name="connsiteY188" fmla="*/ 119107 h 271752"/>
                <a:gd name="connsiteX189" fmla="*/ 351109 w 509049"/>
                <a:gd name="connsiteY189" fmla="*/ 119107 h 271752"/>
                <a:gd name="connsiteX190" fmla="*/ 351109 w 509049"/>
                <a:gd name="connsiteY190" fmla="*/ 146818 h 271752"/>
                <a:gd name="connsiteX191" fmla="*/ 355650 w 509049"/>
                <a:gd name="connsiteY191" fmla="*/ 152551 h 271752"/>
                <a:gd name="connsiteX192" fmla="*/ 360383 w 509049"/>
                <a:gd name="connsiteY192" fmla="*/ 150704 h 271752"/>
                <a:gd name="connsiteX193" fmla="*/ 362430 w 509049"/>
                <a:gd name="connsiteY193" fmla="*/ 155879 h 271752"/>
                <a:gd name="connsiteX194" fmla="*/ 354083 w 509049"/>
                <a:gd name="connsiteY194" fmla="*/ 158746 h 271752"/>
                <a:gd name="connsiteX195" fmla="*/ 344153 w 509049"/>
                <a:gd name="connsiteY195" fmla="*/ 148299 h 271752"/>
                <a:gd name="connsiteX196" fmla="*/ 344153 w 509049"/>
                <a:gd name="connsiteY196" fmla="*/ 119107 h 271752"/>
                <a:gd name="connsiteX197" fmla="*/ 336733 w 509049"/>
                <a:gd name="connsiteY197" fmla="*/ 119107 h 271752"/>
                <a:gd name="connsiteX198" fmla="*/ 336733 w 509049"/>
                <a:gd name="connsiteY198" fmla="*/ 113008 h 271752"/>
                <a:gd name="connsiteX199" fmla="*/ 344153 w 509049"/>
                <a:gd name="connsiteY199" fmla="*/ 113008 h 271752"/>
                <a:gd name="connsiteX200" fmla="*/ 323940 w 509049"/>
                <a:gd name="connsiteY200" fmla="*/ 96190 h 271752"/>
                <a:gd name="connsiteX201" fmla="*/ 328674 w 509049"/>
                <a:gd name="connsiteY201" fmla="*/ 100808 h 271752"/>
                <a:gd name="connsiteX202" fmla="*/ 323940 w 509049"/>
                <a:gd name="connsiteY202" fmla="*/ 105522 h 271752"/>
                <a:gd name="connsiteX203" fmla="*/ 319303 w 509049"/>
                <a:gd name="connsiteY203" fmla="*/ 100808 h 271752"/>
                <a:gd name="connsiteX204" fmla="*/ 323940 w 509049"/>
                <a:gd name="connsiteY204" fmla="*/ 96190 h 271752"/>
                <a:gd name="connsiteX205" fmla="*/ 124727 w 509049"/>
                <a:gd name="connsiteY205" fmla="*/ 96190 h 271752"/>
                <a:gd name="connsiteX206" fmla="*/ 129461 w 509049"/>
                <a:gd name="connsiteY206" fmla="*/ 100808 h 271752"/>
                <a:gd name="connsiteX207" fmla="*/ 124727 w 509049"/>
                <a:gd name="connsiteY207" fmla="*/ 105522 h 271752"/>
                <a:gd name="connsiteX208" fmla="*/ 120090 w 509049"/>
                <a:gd name="connsiteY208" fmla="*/ 100808 h 271752"/>
                <a:gd name="connsiteX209" fmla="*/ 124727 w 509049"/>
                <a:gd name="connsiteY209" fmla="*/ 96190 h 271752"/>
                <a:gd name="connsiteX210" fmla="*/ 2766 w 509049"/>
                <a:gd name="connsiteY210" fmla="*/ 96015 h 271752"/>
                <a:gd name="connsiteX211" fmla="*/ 2782 w 509049"/>
                <a:gd name="connsiteY211" fmla="*/ 96015 h 271752"/>
                <a:gd name="connsiteX212" fmla="*/ 10473 w 509049"/>
                <a:gd name="connsiteY212" fmla="*/ 96015 h 271752"/>
                <a:gd name="connsiteX213" fmla="*/ 10473 w 509049"/>
                <a:gd name="connsiteY213" fmla="*/ 133535 h 271752"/>
                <a:gd name="connsiteX214" fmla="*/ 27999 w 509049"/>
                <a:gd name="connsiteY214" fmla="*/ 151913 h 271752"/>
                <a:gd name="connsiteX215" fmla="*/ 45541 w 509049"/>
                <a:gd name="connsiteY215" fmla="*/ 133535 h 271752"/>
                <a:gd name="connsiteX216" fmla="*/ 45541 w 509049"/>
                <a:gd name="connsiteY216" fmla="*/ 96015 h 271752"/>
                <a:gd name="connsiteX217" fmla="*/ 53233 w 509049"/>
                <a:gd name="connsiteY217" fmla="*/ 96015 h 271752"/>
                <a:gd name="connsiteX218" fmla="*/ 53233 w 509049"/>
                <a:gd name="connsiteY218" fmla="*/ 133615 h 271752"/>
                <a:gd name="connsiteX219" fmla="*/ 27999 w 509049"/>
                <a:gd name="connsiteY219" fmla="*/ 158745 h 271752"/>
                <a:gd name="connsiteX220" fmla="*/ 2766 w 509049"/>
                <a:gd name="connsiteY220" fmla="*/ 133711 h 271752"/>
                <a:gd name="connsiteX221" fmla="*/ 502269 w 509049"/>
                <a:gd name="connsiteY221" fmla="*/ 95076 h 271752"/>
                <a:gd name="connsiteX222" fmla="*/ 509049 w 509049"/>
                <a:gd name="connsiteY222" fmla="*/ 96653 h 271752"/>
                <a:gd name="connsiteX223" fmla="*/ 507290 w 509049"/>
                <a:gd name="connsiteY223" fmla="*/ 101828 h 271752"/>
                <a:gd name="connsiteX224" fmla="*/ 503293 w 509049"/>
                <a:gd name="connsiteY224" fmla="*/ 100809 h 271752"/>
                <a:gd name="connsiteX225" fmla="*/ 496241 w 509049"/>
                <a:gd name="connsiteY225" fmla="*/ 109584 h 271752"/>
                <a:gd name="connsiteX226" fmla="*/ 496241 w 509049"/>
                <a:gd name="connsiteY226" fmla="*/ 113008 h 271752"/>
                <a:gd name="connsiteX227" fmla="*/ 505324 w 509049"/>
                <a:gd name="connsiteY227" fmla="*/ 113008 h 271752"/>
                <a:gd name="connsiteX228" fmla="*/ 505324 w 509049"/>
                <a:gd name="connsiteY228" fmla="*/ 119108 h 271752"/>
                <a:gd name="connsiteX229" fmla="*/ 496241 w 509049"/>
                <a:gd name="connsiteY229" fmla="*/ 119108 h 271752"/>
                <a:gd name="connsiteX230" fmla="*/ 496241 w 509049"/>
                <a:gd name="connsiteY230" fmla="*/ 157631 h 271752"/>
                <a:gd name="connsiteX231" fmla="*/ 489285 w 509049"/>
                <a:gd name="connsiteY231" fmla="*/ 157631 h 271752"/>
                <a:gd name="connsiteX232" fmla="*/ 489285 w 509049"/>
                <a:gd name="connsiteY232" fmla="*/ 119108 h 271752"/>
                <a:gd name="connsiteX233" fmla="*/ 481865 w 509049"/>
                <a:gd name="connsiteY233" fmla="*/ 119108 h 271752"/>
                <a:gd name="connsiteX234" fmla="*/ 481865 w 509049"/>
                <a:gd name="connsiteY234" fmla="*/ 113008 h 271752"/>
                <a:gd name="connsiteX235" fmla="*/ 489285 w 509049"/>
                <a:gd name="connsiteY235" fmla="*/ 113008 h 271752"/>
                <a:gd name="connsiteX236" fmla="*/ 489285 w 509049"/>
                <a:gd name="connsiteY236" fmla="*/ 109584 h 271752"/>
                <a:gd name="connsiteX237" fmla="*/ 502269 w 509049"/>
                <a:gd name="connsiteY237" fmla="*/ 95076 h 271752"/>
                <a:gd name="connsiteX238" fmla="*/ 18181 w 509049"/>
                <a:gd name="connsiteY238" fmla="*/ 38253 h 271752"/>
                <a:gd name="connsiteX239" fmla="*/ 7148 w 509049"/>
                <a:gd name="connsiteY239" fmla="*/ 48048 h 271752"/>
                <a:gd name="connsiteX240" fmla="*/ 18181 w 509049"/>
                <a:gd name="connsiteY240" fmla="*/ 57746 h 271752"/>
                <a:gd name="connsiteX241" fmla="*/ 30526 w 509049"/>
                <a:gd name="connsiteY241" fmla="*/ 52204 h 271752"/>
                <a:gd name="connsiteX242" fmla="*/ 30526 w 509049"/>
                <a:gd name="connsiteY242" fmla="*/ 43795 h 271752"/>
                <a:gd name="connsiteX243" fmla="*/ 18181 w 509049"/>
                <a:gd name="connsiteY243" fmla="*/ 38253 h 271752"/>
                <a:gd name="connsiteX244" fmla="*/ 207368 w 509049"/>
                <a:gd name="connsiteY244" fmla="*/ 21627 h 271752"/>
                <a:gd name="connsiteX245" fmla="*/ 192705 w 509049"/>
                <a:gd name="connsiteY245" fmla="*/ 36502 h 271752"/>
                <a:gd name="connsiteX246" fmla="*/ 222112 w 509049"/>
                <a:gd name="connsiteY246" fmla="*/ 36502 h 271752"/>
                <a:gd name="connsiteX247" fmla="*/ 207368 w 509049"/>
                <a:gd name="connsiteY247" fmla="*/ 21627 h 271752"/>
                <a:gd name="connsiteX248" fmla="*/ 207448 w 509049"/>
                <a:gd name="connsiteY248" fmla="*/ 15894 h 271752"/>
                <a:gd name="connsiteX249" fmla="*/ 228972 w 509049"/>
                <a:gd name="connsiteY249" fmla="*/ 39830 h 271752"/>
                <a:gd name="connsiteX250" fmla="*/ 228972 w 509049"/>
                <a:gd name="connsiteY250" fmla="*/ 41582 h 271752"/>
                <a:gd name="connsiteX251" fmla="*/ 192705 w 509049"/>
                <a:gd name="connsiteY251" fmla="*/ 41582 h 271752"/>
                <a:gd name="connsiteX252" fmla="*/ 208840 w 509049"/>
                <a:gd name="connsiteY252" fmla="*/ 57014 h 271752"/>
                <a:gd name="connsiteX253" fmla="*/ 222672 w 509049"/>
                <a:gd name="connsiteY253" fmla="*/ 51376 h 271752"/>
                <a:gd name="connsiteX254" fmla="*/ 226014 w 509049"/>
                <a:gd name="connsiteY254" fmla="*/ 55899 h 271752"/>
                <a:gd name="connsiteX255" fmla="*/ 208200 w 509049"/>
                <a:gd name="connsiteY255" fmla="*/ 62731 h 271752"/>
                <a:gd name="connsiteX256" fmla="*/ 185381 w 509049"/>
                <a:gd name="connsiteY256" fmla="*/ 39257 h 271752"/>
                <a:gd name="connsiteX257" fmla="*/ 207448 w 509049"/>
                <a:gd name="connsiteY257" fmla="*/ 15894 h 271752"/>
                <a:gd name="connsiteX258" fmla="*/ 20148 w 509049"/>
                <a:gd name="connsiteY258" fmla="*/ 15894 h 271752"/>
                <a:gd name="connsiteX259" fmla="*/ 37498 w 509049"/>
                <a:gd name="connsiteY259" fmla="*/ 30959 h 271752"/>
                <a:gd name="connsiteX260" fmla="*/ 37498 w 509049"/>
                <a:gd name="connsiteY260" fmla="*/ 61632 h 271752"/>
                <a:gd name="connsiteX261" fmla="*/ 30542 w 509049"/>
                <a:gd name="connsiteY261" fmla="*/ 61632 h 271752"/>
                <a:gd name="connsiteX262" fmla="*/ 30542 w 509049"/>
                <a:gd name="connsiteY262" fmla="*/ 56552 h 271752"/>
                <a:gd name="connsiteX263" fmla="*/ 30526 w 509049"/>
                <a:gd name="connsiteY263" fmla="*/ 56552 h 271752"/>
                <a:gd name="connsiteX264" fmla="*/ 15687 w 509049"/>
                <a:gd name="connsiteY264" fmla="*/ 62747 h 271752"/>
                <a:gd name="connsiteX265" fmla="*/ 0 w 509049"/>
                <a:gd name="connsiteY265" fmla="*/ 47968 h 271752"/>
                <a:gd name="connsiteX266" fmla="*/ 15687 w 509049"/>
                <a:gd name="connsiteY266" fmla="*/ 33285 h 271752"/>
                <a:gd name="connsiteX267" fmla="*/ 30526 w 509049"/>
                <a:gd name="connsiteY267" fmla="*/ 39384 h 271752"/>
                <a:gd name="connsiteX268" fmla="*/ 30526 w 509049"/>
                <a:gd name="connsiteY268" fmla="*/ 31326 h 271752"/>
                <a:gd name="connsiteX269" fmla="*/ 19205 w 509049"/>
                <a:gd name="connsiteY269" fmla="*/ 21898 h 271752"/>
                <a:gd name="connsiteX270" fmla="*/ 5485 w 509049"/>
                <a:gd name="connsiteY270" fmla="*/ 28093 h 271752"/>
                <a:gd name="connsiteX271" fmla="*/ 2239 w 509049"/>
                <a:gd name="connsiteY271" fmla="*/ 23283 h 271752"/>
                <a:gd name="connsiteX272" fmla="*/ 20148 w 509049"/>
                <a:gd name="connsiteY272" fmla="*/ 15894 h 271752"/>
                <a:gd name="connsiteX273" fmla="*/ 108130 w 509049"/>
                <a:gd name="connsiteY273" fmla="*/ 4810 h 271752"/>
                <a:gd name="connsiteX274" fmla="*/ 115086 w 509049"/>
                <a:gd name="connsiteY274" fmla="*/ 4810 h 271752"/>
                <a:gd name="connsiteX275" fmla="*/ 115086 w 509049"/>
                <a:gd name="connsiteY275" fmla="*/ 17009 h 271752"/>
                <a:gd name="connsiteX276" fmla="*/ 124184 w 509049"/>
                <a:gd name="connsiteY276" fmla="*/ 17009 h 271752"/>
                <a:gd name="connsiteX277" fmla="*/ 124184 w 509049"/>
                <a:gd name="connsiteY277" fmla="*/ 23108 h 271752"/>
                <a:gd name="connsiteX278" fmla="*/ 115086 w 509049"/>
                <a:gd name="connsiteY278" fmla="*/ 23108 h 271752"/>
                <a:gd name="connsiteX279" fmla="*/ 115086 w 509049"/>
                <a:gd name="connsiteY279" fmla="*/ 50819 h 271752"/>
                <a:gd name="connsiteX280" fmla="*/ 119627 w 509049"/>
                <a:gd name="connsiteY280" fmla="*/ 56552 h 271752"/>
                <a:gd name="connsiteX281" fmla="*/ 124360 w 509049"/>
                <a:gd name="connsiteY281" fmla="*/ 54705 h 271752"/>
                <a:gd name="connsiteX282" fmla="*/ 126407 w 509049"/>
                <a:gd name="connsiteY282" fmla="*/ 59880 h 271752"/>
                <a:gd name="connsiteX283" fmla="*/ 118060 w 509049"/>
                <a:gd name="connsiteY283" fmla="*/ 62747 h 271752"/>
                <a:gd name="connsiteX284" fmla="*/ 108130 w 509049"/>
                <a:gd name="connsiteY284" fmla="*/ 52300 h 271752"/>
                <a:gd name="connsiteX285" fmla="*/ 108130 w 509049"/>
                <a:gd name="connsiteY285" fmla="*/ 23108 h 271752"/>
                <a:gd name="connsiteX286" fmla="*/ 100710 w 509049"/>
                <a:gd name="connsiteY286" fmla="*/ 23108 h 271752"/>
                <a:gd name="connsiteX287" fmla="*/ 100710 w 509049"/>
                <a:gd name="connsiteY287" fmla="*/ 17009 h 271752"/>
                <a:gd name="connsiteX288" fmla="*/ 108130 w 509049"/>
                <a:gd name="connsiteY288" fmla="*/ 17009 h 271752"/>
                <a:gd name="connsiteX289" fmla="*/ 54161 w 509049"/>
                <a:gd name="connsiteY289" fmla="*/ 4810 h 271752"/>
                <a:gd name="connsiteX290" fmla="*/ 61117 w 509049"/>
                <a:gd name="connsiteY290" fmla="*/ 4810 h 271752"/>
                <a:gd name="connsiteX291" fmla="*/ 61117 w 509049"/>
                <a:gd name="connsiteY291" fmla="*/ 17009 h 271752"/>
                <a:gd name="connsiteX292" fmla="*/ 70215 w 509049"/>
                <a:gd name="connsiteY292" fmla="*/ 17009 h 271752"/>
                <a:gd name="connsiteX293" fmla="*/ 70215 w 509049"/>
                <a:gd name="connsiteY293" fmla="*/ 23108 h 271752"/>
                <a:gd name="connsiteX294" fmla="*/ 61117 w 509049"/>
                <a:gd name="connsiteY294" fmla="*/ 23108 h 271752"/>
                <a:gd name="connsiteX295" fmla="*/ 61117 w 509049"/>
                <a:gd name="connsiteY295" fmla="*/ 50819 h 271752"/>
                <a:gd name="connsiteX296" fmla="*/ 65658 w 509049"/>
                <a:gd name="connsiteY296" fmla="*/ 56552 h 271752"/>
                <a:gd name="connsiteX297" fmla="*/ 70391 w 509049"/>
                <a:gd name="connsiteY297" fmla="*/ 54705 h 271752"/>
                <a:gd name="connsiteX298" fmla="*/ 72438 w 509049"/>
                <a:gd name="connsiteY298" fmla="*/ 59880 h 271752"/>
                <a:gd name="connsiteX299" fmla="*/ 64091 w 509049"/>
                <a:gd name="connsiteY299" fmla="*/ 62747 h 271752"/>
                <a:gd name="connsiteX300" fmla="*/ 54161 w 509049"/>
                <a:gd name="connsiteY300" fmla="*/ 52300 h 271752"/>
                <a:gd name="connsiteX301" fmla="*/ 54161 w 509049"/>
                <a:gd name="connsiteY301" fmla="*/ 23108 h 271752"/>
                <a:gd name="connsiteX302" fmla="*/ 46741 w 509049"/>
                <a:gd name="connsiteY302" fmla="*/ 23108 h 271752"/>
                <a:gd name="connsiteX303" fmla="*/ 46741 w 509049"/>
                <a:gd name="connsiteY303" fmla="*/ 17009 h 271752"/>
                <a:gd name="connsiteX304" fmla="*/ 54161 w 509049"/>
                <a:gd name="connsiteY304" fmla="*/ 17009 h 271752"/>
                <a:gd name="connsiteX305" fmla="*/ 135394 w 509049"/>
                <a:gd name="connsiteY305" fmla="*/ 0 h 271752"/>
                <a:gd name="connsiteX306" fmla="*/ 142350 w 509049"/>
                <a:gd name="connsiteY306" fmla="*/ 0 h 271752"/>
                <a:gd name="connsiteX307" fmla="*/ 142350 w 509049"/>
                <a:gd name="connsiteY307" fmla="*/ 23474 h 271752"/>
                <a:gd name="connsiteX308" fmla="*/ 158405 w 509049"/>
                <a:gd name="connsiteY308" fmla="*/ 15894 h 271752"/>
                <a:gd name="connsiteX309" fmla="*/ 172685 w 509049"/>
                <a:gd name="connsiteY309" fmla="*/ 30115 h 271752"/>
                <a:gd name="connsiteX310" fmla="*/ 172685 w 509049"/>
                <a:gd name="connsiteY310" fmla="*/ 61616 h 271752"/>
                <a:gd name="connsiteX311" fmla="*/ 165729 w 509049"/>
                <a:gd name="connsiteY311" fmla="*/ 61616 h 271752"/>
                <a:gd name="connsiteX312" fmla="*/ 165729 w 509049"/>
                <a:gd name="connsiteY312" fmla="*/ 32249 h 271752"/>
                <a:gd name="connsiteX313" fmla="*/ 155622 w 509049"/>
                <a:gd name="connsiteY313" fmla="*/ 22089 h 271752"/>
                <a:gd name="connsiteX314" fmla="*/ 142350 w 509049"/>
                <a:gd name="connsiteY314" fmla="*/ 29016 h 271752"/>
                <a:gd name="connsiteX315" fmla="*/ 142350 w 509049"/>
                <a:gd name="connsiteY315" fmla="*/ 61632 h 271752"/>
                <a:gd name="connsiteX316" fmla="*/ 135394 w 509049"/>
                <a:gd name="connsiteY316" fmla="*/ 61632 h 27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509049" h="271752">
                  <a:moveTo>
                    <a:pt x="204393" y="230266"/>
                  </a:moveTo>
                  <a:cubicBezTo>
                    <a:pt x="197901" y="230266"/>
                    <a:pt x="193360" y="234327"/>
                    <a:pt x="193360" y="240061"/>
                  </a:cubicBezTo>
                  <a:cubicBezTo>
                    <a:pt x="193360" y="245698"/>
                    <a:pt x="197901" y="249759"/>
                    <a:pt x="204393" y="249759"/>
                  </a:cubicBezTo>
                  <a:cubicBezTo>
                    <a:pt x="209303" y="249759"/>
                    <a:pt x="214036" y="247912"/>
                    <a:pt x="216738" y="244217"/>
                  </a:cubicBezTo>
                  <a:lnTo>
                    <a:pt x="216738" y="235808"/>
                  </a:lnTo>
                  <a:cubicBezTo>
                    <a:pt x="214052" y="232114"/>
                    <a:pt x="209319" y="230266"/>
                    <a:pt x="204393" y="230266"/>
                  </a:cubicBezTo>
                  <a:close/>
                  <a:moveTo>
                    <a:pt x="313179" y="214102"/>
                  </a:moveTo>
                  <a:cubicBezTo>
                    <a:pt x="303633" y="214102"/>
                    <a:pt x="298244" y="222224"/>
                    <a:pt x="298244" y="231286"/>
                  </a:cubicBezTo>
                  <a:cubicBezTo>
                    <a:pt x="298244" y="240427"/>
                    <a:pt x="303633" y="248565"/>
                    <a:pt x="313179" y="248565"/>
                  </a:cubicBezTo>
                  <a:cubicBezTo>
                    <a:pt x="322742" y="248549"/>
                    <a:pt x="328019" y="240427"/>
                    <a:pt x="328019" y="231286"/>
                  </a:cubicBezTo>
                  <a:cubicBezTo>
                    <a:pt x="328019" y="222224"/>
                    <a:pt x="322726" y="214102"/>
                    <a:pt x="313179" y="214102"/>
                  </a:cubicBezTo>
                  <a:close/>
                  <a:moveTo>
                    <a:pt x="258011" y="214102"/>
                  </a:moveTo>
                  <a:cubicBezTo>
                    <a:pt x="249008" y="214102"/>
                    <a:pt x="243635" y="221221"/>
                    <a:pt x="243635" y="231095"/>
                  </a:cubicBezTo>
                  <a:cubicBezTo>
                    <a:pt x="243635" y="240889"/>
                    <a:pt x="249024" y="248087"/>
                    <a:pt x="258011" y="248087"/>
                  </a:cubicBezTo>
                  <a:cubicBezTo>
                    <a:pt x="263575" y="248087"/>
                    <a:pt x="268964" y="244663"/>
                    <a:pt x="271363" y="240793"/>
                  </a:cubicBezTo>
                  <a:lnTo>
                    <a:pt x="271363" y="221300"/>
                  </a:lnTo>
                  <a:cubicBezTo>
                    <a:pt x="268948" y="217415"/>
                    <a:pt x="263575" y="214102"/>
                    <a:pt x="258011" y="214102"/>
                  </a:cubicBezTo>
                  <a:close/>
                  <a:moveTo>
                    <a:pt x="119163" y="209006"/>
                  </a:moveTo>
                  <a:lnTo>
                    <a:pt x="126119" y="209006"/>
                  </a:lnTo>
                  <a:lnTo>
                    <a:pt x="126119" y="253630"/>
                  </a:lnTo>
                  <a:lnTo>
                    <a:pt x="119163" y="253630"/>
                  </a:lnTo>
                  <a:close/>
                  <a:moveTo>
                    <a:pt x="256331" y="207923"/>
                  </a:moveTo>
                  <a:cubicBezTo>
                    <a:pt x="262360" y="207923"/>
                    <a:pt x="267749" y="210885"/>
                    <a:pt x="271363" y="215774"/>
                  </a:cubicBezTo>
                  <a:lnTo>
                    <a:pt x="271363" y="209022"/>
                  </a:lnTo>
                  <a:lnTo>
                    <a:pt x="278319" y="209022"/>
                  </a:lnTo>
                  <a:lnTo>
                    <a:pt x="278319" y="252355"/>
                  </a:lnTo>
                  <a:cubicBezTo>
                    <a:pt x="278319" y="267134"/>
                    <a:pt x="267925" y="271752"/>
                    <a:pt x="256987" y="271752"/>
                  </a:cubicBezTo>
                  <a:cubicBezTo>
                    <a:pt x="249375" y="271752"/>
                    <a:pt x="244194" y="270271"/>
                    <a:pt x="238901" y="265095"/>
                  </a:cubicBezTo>
                  <a:lnTo>
                    <a:pt x="242420" y="259920"/>
                  </a:lnTo>
                  <a:cubicBezTo>
                    <a:pt x="246129" y="264363"/>
                    <a:pt x="250575" y="266019"/>
                    <a:pt x="256987" y="266019"/>
                  </a:cubicBezTo>
                  <a:cubicBezTo>
                    <a:pt x="264407" y="266019"/>
                    <a:pt x="271363" y="262420"/>
                    <a:pt x="271363" y="252626"/>
                  </a:cubicBezTo>
                  <a:lnTo>
                    <a:pt x="271363" y="246256"/>
                  </a:lnTo>
                  <a:cubicBezTo>
                    <a:pt x="268117" y="250778"/>
                    <a:pt x="262648" y="254202"/>
                    <a:pt x="256331" y="254202"/>
                  </a:cubicBezTo>
                  <a:cubicBezTo>
                    <a:pt x="244642" y="254202"/>
                    <a:pt x="236391" y="245523"/>
                    <a:pt x="236391" y="231110"/>
                  </a:cubicBezTo>
                  <a:cubicBezTo>
                    <a:pt x="236391" y="216793"/>
                    <a:pt x="244546" y="207923"/>
                    <a:pt x="256331" y="207923"/>
                  </a:cubicBezTo>
                  <a:close/>
                  <a:moveTo>
                    <a:pt x="313179" y="207907"/>
                  </a:moveTo>
                  <a:cubicBezTo>
                    <a:pt x="326819" y="207907"/>
                    <a:pt x="335358" y="218338"/>
                    <a:pt x="335358" y="231286"/>
                  </a:cubicBezTo>
                  <a:cubicBezTo>
                    <a:pt x="335358" y="244233"/>
                    <a:pt x="326819" y="254760"/>
                    <a:pt x="313179" y="254760"/>
                  </a:cubicBezTo>
                  <a:cubicBezTo>
                    <a:pt x="299539" y="254744"/>
                    <a:pt x="291016" y="244217"/>
                    <a:pt x="291016" y="231286"/>
                  </a:cubicBezTo>
                  <a:cubicBezTo>
                    <a:pt x="291016" y="218354"/>
                    <a:pt x="299555" y="207907"/>
                    <a:pt x="313179" y="207907"/>
                  </a:cubicBezTo>
                  <a:close/>
                  <a:moveTo>
                    <a:pt x="206360" y="207907"/>
                  </a:moveTo>
                  <a:cubicBezTo>
                    <a:pt x="215827" y="207907"/>
                    <a:pt x="223710" y="212159"/>
                    <a:pt x="223710" y="222972"/>
                  </a:cubicBezTo>
                  <a:lnTo>
                    <a:pt x="223710" y="253645"/>
                  </a:lnTo>
                  <a:lnTo>
                    <a:pt x="216754" y="253645"/>
                  </a:lnTo>
                  <a:lnTo>
                    <a:pt x="216754" y="248549"/>
                  </a:lnTo>
                  <a:lnTo>
                    <a:pt x="216738" y="248549"/>
                  </a:lnTo>
                  <a:cubicBezTo>
                    <a:pt x="213029" y="252610"/>
                    <a:pt x="207927" y="254744"/>
                    <a:pt x="201899" y="254744"/>
                  </a:cubicBezTo>
                  <a:cubicBezTo>
                    <a:pt x="194287" y="254744"/>
                    <a:pt x="186212" y="249664"/>
                    <a:pt x="186212" y="239965"/>
                  </a:cubicBezTo>
                  <a:cubicBezTo>
                    <a:pt x="186212" y="229980"/>
                    <a:pt x="194287" y="225282"/>
                    <a:pt x="201899" y="225282"/>
                  </a:cubicBezTo>
                  <a:cubicBezTo>
                    <a:pt x="208023" y="225282"/>
                    <a:pt x="213124" y="227225"/>
                    <a:pt x="216738" y="231381"/>
                  </a:cubicBezTo>
                  <a:lnTo>
                    <a:pt x="216738" y="223339"/>
                  </a:lnTo>
                  <a:cubicBezTo>
                    <a:pt x="216738" y="217335"/>
                    <a:pt x="211909" y="213911"/>
                    <a:pt x="205417" y="213911"/>
                  </a:cubicBezTo>
                  <a:cubicBezTo>
                    <a:pt x="200044" y="213911"/>
                    <a:pt x="195679" y="215854"/>
                    <a:pt x="191697" y="220106"/>
                  </a:cubicBezTo>
                  <a:lnTo>
                    <a:pt x="188451" y="215296"/>
                  </a:lnTo>
                  <a:cubicBezTo>
                    <a:pt x="193280" y="210312"/>
                    <a:pt x="199037" y="207907"/>
                    <a:pt x="206360" y="207907"/>
                  </a:cubicBezTo>
                  <a:close/>
                  <a:moveTo>
                    <a:pt x="161187" y="207907"/>
                  </a:moveTo>
                  <a:cubicBezTo>
                    <a:pt x="169358" y="207907"/>
                    <a:pt x="174172" y="211235"/>
                    <a:pt x="177610" y="215663"/>
                  </a:cubicBezTo>
                  <a:lnTo>
                    <a:pt x="172972" y="219915"/>
                  </a:lnTo>
                  <a:cubicBezTo>
                    <a:pt x="169998" y="215854"/>
                    <a:pt x="166192" y="214086"/>
                    <a:pt x="161555" y="214086"/>
                  </a:cubicBezTo>
                  <a:cubicBezTo>
                    <a:pt x="151992" y="214086"/>
                    <a:pt x="146060" y="221380"/>
                    <a:pt x="146060" y="231270"/>
                  </a:cubicBezTo>
                  <a:cubicBezTo>
                    <a:pt x="146060" y="241159"/>
                    <a:pt x="151992" y="248549"/>
                    <a:pt x="161555" y="248549"/>
                  </a:cubicBezTo>
                  <a:cubicBezTo>
                    <a:pt x="166192" y="248549"/>
                    <a:pt x="169998" y="246701"/>
                    <a:pt x="172972" y="242720"/>
                  </a:cubicBezTo>
                  <a:lnTo>
                    <a:pt x="177610" y="246972"/>
                  </a:lnTo>
                  <a:cubicBezTo>
                    <a:pt x="174172" y="251415"/>
                    <a:pt x="169358" y="254728"/>
                    <a:pt x="161187" y="254728"/>
                  </a:cubicBezTo>
                  <a:cubicBezTo>
                    <a:pt x="147835" y="254728"/>
                    <a:pt x="138832" y="244567"/>
                    <a:pt x="138832" y="231254"/>
                  </a:cubicBezTo>
                  <a:cubicBezTo>
                    <a:pt x="138832" y="218067"/>
                    <a:pt x="147819" y="207907"/>
                    <a:pt x="161187" y="207907"/>
                  </a:cubicBezTo>
                  <a:close/>
                  <a:moveTo>
                    <a:pt x="122601" y="192205"/>
                  </a:moveTo>
                  <a:cubicBezTo>
                    <a:pt x="125208" y="192205"/>
                    <a:pt x="127335" y="194243"/>
                    <a:pt x="127335" y="196823"/>
                  </a:cubicBezTo>
                  <a:cubicBezTo>
                    <a:pt x="127335" y="199403"/>
                    <a:pt x="125208" y="201537"/>
                    <a:pt x="122601" y="201537"/>
                  </a:cubicBezTo>
                  <a:cubicBezTo>
                    <a:pt x="120091" y="201537"/>
                    <a:pt x="117964" y="199403"/>
                    <a:pt x="117964" y="196823"/>
                  </a:cubicBezTo>
                  <a:cubicBezTo>
                    <a:pt x="117964" y="194243"/>
                    <a:pt x="120091" y="192205"/>
                    <a:pt x="122601" y="192205"/>
                  </a:cubicBezTo>
                  <a:close/>
                  <a:moveTo>
                    <a:pt x="66585" y="192014"/>
                  </a:moveTo>
                  <a:lnTo>
                    <a:pt x="73541" y="192014"/>
                  </a:lnTo>
                  <a:lnTo>
                    <a:pt x="73541" y="215488"/>
                  </a:lnTo>
                  <a:cubicBezTo>
                    <a:pt x="76691" y="211793"/>
                    <a:pt x="82815" y="207908"/>
                    <a:pt x="89596" y="207908"/>
                  </a:cubicBezTo>
                  <a:cubicBezTo>
                    <a:pt x="98966" y="207908"/>
                    <a:pt x="103875" y="212430"/>
                    <a:pt x="103875" y="222129"/>
                  </a:cubicBezTo>
                  <a:lnTo>
                    <a:pt x="103875" y="253630"/>
                  </a:lnTo>
                  <a:lnTo>
                    <a:pt x="96919" y="253630"/>
                  </a:lnTo>
                  <a:lnTo>
                    <a:pt x="96919" y="224263"/>
                  </a:lnTo>
                  <a:cubicBezTo>
                    <a:pt x="96919" y="216412"/>
                    <a:pt x="92842" y="214103"/>
                    <a:pt x="86813" y="214103"/>
                  </a:cubicBezTo>
                  <a:cubicBezTo>
                    <a:pt x="81440" y="214103"/>
                    <a:pt x="76243" y="217431"/>
                    <a:pt x="73541" y="221030"/>
                  </a:cubicBezTo>
                  <a:lnTo>
                    <a:pt x="73541" y="253646"/>
                  </a:lnTo>
                  <a:lnTo>
                    <a:pt x="66585" y="253646"/>
                  </a:lnTo>
                  <a:close/>
                  <a:moveTo>
                    <a:pt x="31822" y="190995"/>
                  </a:moveTo>
                  <a:cubicBezTo>
                    <a:pt x="43047" y="190995"/>
                    <a:pt x="50659" y="196266"/>
                    <a:pt x="55568" y="203194"/>
                  </a:cubicBezTo>
                  <a:lnTo>
                    <a:pt x="49076" y="206793"/>
                  </a:lnTo>
                  <a:cubicBezTo>
                    <a:pt x="45542" y="201617"/>
                    <a:pt x="39146" y="197827"/>
                    <a:pt x="31822" y="197827"/>
                  </a:cubicBezTo>
                  <a:cubicBezTo>
                    <a:pt x="18550" y="197827"/>
                    <a:pt x="8251" y="208179"/>
                    <a:pt x="8251" y="222862"/>
                  </a:cubicBezTo>
                  <a:cubicBezTo>
                    <a:pt x="8251" y="237466"/>
                    <a:pt x="18550" y="247897"/>
                    <a:pt x="31822" y="247897"/>
                  </a:cubicBezTo>
                  <a:cubicBezTo>
                    <a:pt x="39146" y="247897"/>
                    <a:pt x="45558" y="244202"/>
                    <a:pt x="49076" y="238931"/>
                  </a:cubicBezTo>
                  <a:lnTo>
                    <a:pt x="55664" y="242530"/>
                  </a:lnTo>
                  <a:cubicBezTo>
                    <a:pt x="50467" y="249553"/>
                    <a:pt x="43047" y="254729"/>
                    <a:pt x="31822" y="254729"/>
                  </a:cubicBezTo>
                  <a:cubicBezTo>
                    <a:pt x="14280" y="254745"/>
                    <a:pt x="288" y="241813"/>
                    <a:pt x="288" y="222878"/>
                  </a:cubicBezTo>
                  <a:cubicBezTo>
                    <a:pt x="288" y="203942"/>
                    <a:pt x="14296" y="190995"/>
                    <a:pt x="31822" y="190995"/>
                  </a:cubicBezTo>
                  <a:close/>
                  <a:moveTo>
                    <a:pt x="452474" y="118088"/>
                  </a:moveTo>
                  <a:cubicBezTo>
                    <a:pt x="442928" y="118088"/>
                    <a:pt x="437539" y="126210"/>
                    <a:pt x="437539" y="135272"/>
                  </a:cubicBezTo>
                  <a:cubicBezTo>
                    <a:pt x="437539" y="144413"/>
                    <a:pt x="442928" y="152551"/>
                    <a:pt x="452474" y="152551"/>
                  </a:cubicBezTo>
                  <a:cubicBezTo>
                    <a:pt x="462021" y="152551"/>
                    <a:pt x="467314" y="144429"/>
                    <a:pt x="467314" y="135272"/>
                  </a:cubicBezTo>
                  <a:cubicBezTo>
                    <a:pt x="467314" y="126210"/>
                    <a:pt x="462021" y="118088"/>
                    <a:pt x="452474" y="118088"/>
                  </a:cubicBezTo>
                  <a:close/>
                  <a:moveTo>
                    <a:pt x="209782" y="117626"/>
                  </a:moveTo>
                  <a:cubicBezTo>
                    <a:pt x="200220" y="117626"/>
                    <a:pt x="195487" y="125669"/>
                    <a:pt x="195119" y="132501"/>
                  </a:cubicBezTo>
                  <a:lnTo>
                    <a:pt x="224526" y="132501"/>
                  </a:lnTo>
                  <a:cubicBezTo>
                    <a:pt x="224430" y="125844"/>
                    <a:pt x="219984" y="117626"/>
                    <a:pt x="209782" y="117626"/>
                  </a:cubicBezTo>
                  <a:close/>
                  <a:moveTo>
                    <a:pt x="364733" y="113008"/>
                  </a:moveTo>
                  <a:lnTo>
                    <a:pt x="372249" y="113008"/>
                  </a:lnTo>
                  <a:lnTo>
                    <a:pt x="387184" y="149589"/>
                  </a:lnTo>
                  <a:lnTo>
                    <a:pt x="402023" y="113008"/>
                  </a:lnTo>
                  <a:lnTo>
                    <a:pt x="409635" y="113008"/>
                  </a:lnTo>
                  <a:lnTo>
                    <a:pt x="387184" y="166693"/>
                  </a:lnTo>
                  <a:cubicBezTo>
                    <a:pt x="384498" y="173158"/>
                    <a:pt x="379940" y="175659"/>
                    <a:pt x="374008" y="175754"/>
                  </a:cubicBezTo>
                  <a:cubicBezTo>
                    <a:pt x="372520" y="175754"/>
                    <a:pt x="370202" y="175484"/>
                    <a:pt x="368907" y="175101"/>
                  </a:cubicBezTo>
                  <a:lnTo>
                    <a:pt x="370026" y="168811"/>
                  </a:lnTo>
                  <a:cubicBezTo>
                    <a:pt x="371033" y="169273"/>
                    <a:pt x="372712" y="169559"/>
                    <a:pt x="373816" y="169559"/>
                  </a:cubicBezTo>
                  <a:cubicBezTo>
                    <a:pt x="376870" y="169559"/>
                    <a:pt x="378917" y="168540"/>
                    <a:pt x="380500" y="164845"/>
                  </a:cubicBezTo>
                  <a:lnTo>
                    <a:pt x="383474" y="158093"/>
                  </a:lnTo>
                  <a:close/>
                  <a:moveTo>
                    <a:pt x="136881" y="113008"/>
                  </a:moveTo>
                  <a:lnTo>
                    <a:pt x="144397" y="113008"/>
                  </a:lnTo>
                  <a:lnTo>
                    <a:pt x="159332" y="149589"/>
                  </a:lnTo>
                  <a:lnTo>
                    <a:pt x="174171" y="113008"/>
                  </a:lnTo>
                  <a:lnTo>
                    <a:pt x="181783" y="113008"/>
                  </a:lnTo>
                  <a:lnTo>
                    <a:pt x="163138" y="157631"/>
                  </a:lnTo>
                  <a:lnTo>
                    <a:pt x="155526" y="157631"/>
                  </a:lnTo>
                  <a:close/>
                  <a:moveTo>
                    <a:pt x="320502" y="113007"/>
                  </a:moveTo>
                  <a:lnTo>
                    <a:pt x="327458" y="113007"/>
                  </a:lnTo>
                  <a:lnTo>
                    <a:pt x="327458" y="157630"/>
                  </a:lnTo>
                  <a:lnTo>
                    <a:pt x="320502" y="157630"/>
                  </a:lnTo>
                  <a:close/>
                  <a:moveTo>
                    <a:pt x="121305" y="113007"/>
                  </a:moveTo>
                  <a:lnTo>
                    <a:pt x="128261" y="113007"/>
                  </a:lnTo>
                  <a:lnTo>
                    <a:pt x="128261" y="157630"/>
                  </a:lnTo>
                  <a:lnTo>
                    <a:pt x="121305" y="157630"/>
                  </a:lnTo>
                  <a:close/>
                  <a:moveTo>
                    <a:pt x="265878" y="112084"/>
                  </a:moveTo>
                  <a:lnTo>
                    <a:pt x="265878" y="119203"/>
                  </a:lnTo>
                  <a:cubicBezTo>
                    <a:pt x="265047" y="119012"/>
                    <a:pt x="264215" y="118932"/>
                    <a:pt x="263096" y="118932"/>
                  </a:cubicBezTo>
                  <a:cubicBezTo>
                    <a:pt x="258826" y="118932"/>
                    <a:pt x="252990" y="122436"/>
                    <a:pt x="250943" y="126051"/>
                  </a:cubicBezTo>
                  <a:lnTo>
                    <a:pt x="250943" y="157647"/>
                  </a:lnTo>
                  <a:lnTo>
                    <a:pt x="243987" y="157647"/>
                  </a:lnTo>
                  <a:lnTo>
                    <a:pt x="243987" y="113008"/>
                  </a:lnTo>
                  <a:lnTo>
                    <a:pt x="250943" y="113008"/>
                  </a:lnTo>
                  <a:lnTo>
                    <a:pt x="250943" y="120206"/>
                  </a:lnTo>
                  <a:cubicBezTo>
                    <a:pt x="254557" y="115492"/>
                    <a:pt x="259754" y="112084"/>
                    <a:pt x="265878" y="112084"/>
                  </a:cubicBezTo>
                  <a:close/>
                  <a:moveTo>
                    <a:pt x="290008" y="111909"/>
                  </a:moveTo>
                  <a:cubicBezTo>
                    <a:pt x="297619" y="111909"/>
                    <a:pt x="302992" y="114776"/>
                    <a:pt x="306606" y="118375"/>
                  </a:cubicBezTo>
                  <a:lnTo>
                    <a:pt x="303360" y="123184"/>
                  </a:lnTo>
                  <a:cubicBezTo>
                    <a:pt x="300673" y="119951"/>
                    <a:pt x="295748" y="117547"/>
                    <a:pt x="290008" y="117547"/>
                  </a:cubicBezTo>
                  <a:cubicBezTo>
                    <a:pt x="283883" y="117547"/>
                    <a:pt x="280077" y="120318"/>
                    <a:pt x="280077" y="124299"/>
                  </a:cubicBezTo>
                  <a:cubicBezTo>
                    <a:pt x="280077" y="128647"/>
                    <a:pt x="285179" y="130032"/>
                    <a:pt x="291031" y="131418"/>
                  </a:cubicBezTo>
                  <a:cubicBezTo>
                    <a:pt x="298819" y="133170"/>
                    <a:pt x="307821" y="135383"/>
                    <a:pt x="307821" y="145273"/>
                  </a:cubicBezTo>
                  <a:cubicBezTo>
                    <a:pt x="307821" y="152758"/>
                    <a:pt x="301793" y="158762"/>
                    <a:pt x="290200" y="158762"/>
                  </a:cubicBezTo>
                  <a:cubicBezTo>
                    <a:pt x="282860" y="158762"/>
                    <a:pt x="276656" y="156548"/>
                    <a:pt x="272114" y="151739"/>
                  </a:cubicBezTo>
                  <a:lnTo>
                    <a:pt x="275712" y="146738"/>
                  </a:lnTo>
                  <a:cubicBezTo>
                    <a:pt x="278686" y="150162"/>
                    <a:pt x="284347" y="153108"/>
                    <a:pt x="290456" y="153108"/>
                  </a:cubicBezTo>
                  <a:cubicBezTo>
                    <a:pt x="297315" y="153108"/>
                    <a:pt x="301041" y="150066"/>
                    <a:pt x="301041" y="145719"/>
                  </a:cubicBezTo>
                  <a:cubicBezTo>
                    <a:pt x="301041" y="140830"/>
                    <a:pt x="295573" y="139253"/>
                    <a:pt x="289544" y="137772"/>
                  </a:cubicBezTo>
                  <a:cubicBezTo>
                    <a:pt x="281932" y="136020"/>
                    <a:pt x="273313" y="133982"/>
                    <a:pt x="273313" y="124745"/>
                  </a:cubicBezTo>
                  <a:cubicBezTo>
                    <a:pt x="273313" y="117817"/>
                    <a:pt x="279342" y="111909"/>
                    <a:pt x="290008" y="111909"/>
                  </a:cubicBezTo>
                  <a:close/>
                  <a:moveTo>
                    <a:pt x="209862" y="111909"/>
                  </a:moveTo>
                  <a:cubicBezTo>
                    <a:pt x="223406" y="111909"/>
                    <a:pt x="231386" y="122436"/>
                    <a:pt x="231386" y="135845"/>
                  </a:cubicBezTo>
                  <a:lnTo>
                    <a:pt x="231386" y="137597"/>
                  </a:lnTo>
                  <a:lnTo>
                    <a:pt x="195119" y="137597"/>
                  </a:lnTo>
                  <a:cubicBezTo>
                    <a:pt x="195679" y="146005"/>
                    <a:pt x="201611" y="153029"/>
                    <a:pt x="211254" y="153029"/>
                  </a:cubicBezTo>
                  <a:cubicBezTo>
                    <a:pt x="216354" y="153029"/>
                    <a:pt x="221551" y="150990"/>
                    <a:pt x="225086" y="147391"/>
                  </a:cubicBezTo>
                  <a:lnTo>
                    <a:pt x="228428" y="151914"/>
                  </a:lnTo>
                  <a:cubicBezTo>
                    <a:pt x="223982" y="156357"/>
                    <a:pt x="217938" y="158746"/>
                    <a:pt x="210614" y="158746"/>
                  </a:cubicBezTo>
                  <a:cubicBezTo>
                    <a:pt x="197341" y="158746"/>
                    <a:pt x="187795" y="149222"/>
                    <a:pt x="187795" y="135272"/>
                  </a:cubicBezTo>
                  <a:cubicBezTo>
                    <a:pt x="187795" y="122340"/>
                    <a:pt x="197070" y="111909"/>
                    <a:pt x="209862" y="111909"/>
                  </a:cubicBezTo>
                  <a:close/>
                  <a:moveTo>
                    <a:pt x="452458" y="111893"/>
                  </a:moveTo>
                  <a:cubicBezTo>
                    <a:pt x="466098" y="111893"/>
                    <a:pt x="474637" y="122324"/>
                    <a:pt x="474637" y="135272"/>
                  </a:cubicBezTo>
                  <a:cubicBezTo>
                    <a:pt x="474637" y="148219"/>
                    <a:pt x="466098" y="158746"/>
                    <a:pt x="452458" y="158746"/>
                  </a:cubicBezTo>
                  <a:cubicBezTo>
                    <a:pt x="438834" y="158746"/>
                    <a:pt x="430295" y="148203"/>
                    <a:pt x="430295" y="135272"/>
                  </a:cubicBezTo>
                  <a:cubicBezTo>
                    <a:pt x="430295" y="122340"/>
                    <a:pt x="438834" y="111893"/>
                    <a:pt x="452458" y="111893"/>
                  </a:cubicBezTo>
                  <a:close/>
                  <a:moveTo>
                    <a:pt x="91707" y="111893"/>
                  </a:moveTo>
                  <a:cubicBezTo>
                    <a:pt x="101077" y="111893"/>
                    <a:pt x="105986" y="116607"/>
                    <a:pt x="105986" y="126306"/>
                  </a:cubicBezTo>
                  <a:lnTo>
                    <a:pt x="105986" y="157631"/>
                  </a:lnTo>
                  <a:lnTo>
                    <a:pt x="99030" y="157631"/>
                  </a:lnTo>
                  <a:lnTo>
                    <a:pt x="99030" y="128440"/>
                  </a:lnTo>
                  <a:lnTo>
                    <a:pt x="99046" y="128440"/>
                  </a:lnTo>
                  <a:cubicBezTo>
                    <a:pt x="99046" y="120588"/>
                    <a:pt x="95065" y="118088"/>
                    <a:pt x="89020" y="118088"/>
                  </a:cubicBezTo>
                  <a:cubicBezTo>
                    <a:pt x="83551" y="118088"/>
                    <a:pt x="78354" y="121416"/>
                    <a:pt x="75748" y="125016"/>
                  </a:cubicBezTo>
                  <a:lnTo>
                    <a:pt x="75748" y="157631"/>
                  </a:lnTo>
                  <a:lnTo>
                    <a:pt x="68792" y="157631"/>
                  </a:lnTo>
                  <a:lnTo>
                    <a:pt x="68792" y="113008"/>
                  </a:lnTo>
                  <a:lnTo>
                    <a:pt x="75748" y="113008"/>
                  </a:lnTo>
                  <a:lnTo>
                    <a:pt x="75748" y="119474"/>
                  </a:lnTo>
                  <a:cubicBezTo>
                    <a:pt x="78898" y="115779"/>
                    <a:pt x="85022" y="111893"/>
                    <a:pt x="91707" y="111893"/>
                  </a:cubicBezTo>
                  <a:close/>
                  <a:moveTo>
                    <a:pt x="344153" y="100809"/>
                  </a:moveTo>
                  <a:lnTo>
                    <a:pt x="351109" y="100809"/>
                  </a:lnTo>
                  <a:lnTo>
                    <a:pt x="351109" y="113008"/>
                  </a:lnTo>
                  <a:lnTo>
                    <a:pt x="360208" y="113008"/>
                  </a:lnTo>
                  <a:lnTo>
                    <a:pt x="360208" y="119107"/>
                  </a:lnTo>
                  <a:lnTo>
                    <a:pt x="351109" y="119107"/>
                  </a:lnTo>
                  <a:lnTo>
                    <a:pt x="351109" y="146818"/>
                  </a:lnTo>
                  <a:cubicBezTo>
                    <a:pt x="351109" y="150146"/>
                    <a:pt x="352596" y="152551"/>
                    <a:pt x="355650" y="152551"/>
                  </a:cubicBezTo>
                  <a:cubicBezTo>
                    <a:pt x="357601" y="152551"/>
                    <a:pt x="359456" y="151723"/>
                    <a:pt x="360383" y="150704"/>
                  </a:cubicBezTo>
                  <a:lnTo>
                    <a:pt x="362430" y="155879"/>
                  </a:lnTo>
                  <a:cubicBezTo>
                    <a:pt x="360671" y="157536"/>
                    <a:pt x="358161" y="158746"/>
                    <a:pt x="354083" y="158746"/>
                  </a:cubicBezTo>
                  <a:cubicBezTo>
                    <a:pt x="347495" y="158746"/>
                    <a:pt x="344153" y="154956"/>
                    <a:pt x="344153" y="148299"/>
                  </a:cubicBezTo>
                  <a:lnTo>
                    <a:pt x="344153" y="119107"/>
                  </a:lnTo>
                  <a:lnTo>
                    <a:pt x="336733" y="119107"/>
                  </a:lnTo>
                  <a:lnTo>
                    <a:pt x="336733" y="113008"/>
                  </a:lnTo>
                  <a:lnTo>
                    <a:pt x="344153" y="113008"/>
                  </a:lnTo>
                  <a:close/>
                  <a:moveTo>
                    <a:pt x="323940" y="96190"/>
                  </a:moveTo>
                  <a:cubicBezTo>
                    <a:pt x="326547" y="96190"/>
                    <a:pt x="328674" y="98228"/>
                    <a:pt x="328674" y="100808"/>
                  </a:cubicBezTo>
                  <a:cubicBezTo>
                    <a:pt x="328674" y="103388"/>
                    <a:pt x="326547" y="105522"/>
                    <a:pt x="323940" y="105522"/>
                  </a:cubicBezTo>
                  <a:cubicBezTo>
                    <a:pt x="321430" y="105522"/>
                    <a:pt x="319303" y="103404"/>
                    <a:pt x="319303" y="100808"/>
                  </a:cubicBezTo>
                  <a:cubicBezTo>
                    <a:pt x="319303" y="98228"/>
                    <a:pt x="321430" y="96190"/>
                    <a:pt x="323940" y="96190"/>
                  </a:cubicBezTo>
                  <a:close/>
                  <a:moveTo>
                    <a:pt x="124727" y="96190"/>
                  </a:moveTo>
                  <a:cubicBezTo>
                    <a:pt x="127334" y="96190"/>
                    <a:pt x="129461" y="98228"/>
                    <a:pt x="129461" y="100808"/>
                  </a:cubicBezTo>
                  <a:cubicBezTo>
                    <a:pt x="129461" y="103388"/>
                    <a:pt x="127334" y="105522"/>
                    <a:pt x="124727" y="105522"/>
                  </a:cubicBezTo>
                  <a:cubicBezTo>
                    <a:pt x="122233" y="105522"/>
                    <a:pt x="120090" y="103404"/>
                    <a:pt x="120090" y="100808"/>
                  </a:cubicBezTo>
                  <a:cubicBezTo>
                    <a:pt x="120090" y="98228"/>
                    <a:pt x="122217" y="96190"/>
                    <a:pt x="124727" y="96190"/>
                  </a:cubicBezTo>
                  <a:close/>
                  <a:moveTo>
                    <a:pt x="2766" y="96015"/>
                  </a:moveTo>
                  <a:lnTo>
                    <a:pt x="2782" y="96015"/>
                  </a:lnTo>
                  <a:lnTo>
                    <a:pt x="10473" y="96015"/>
                  </a:lnTo>
                  <a:lnTo>
                    <a:pt x="10473" y="133535"/>
                  </a:lnTo>
                  <a:cubicBezTo>
                    <a:pt x="10473" y="144811"/>
                    <a:pt x="16598" y="151913"/>
                    <a:pt x="27999" y="151913"/>
                  </a:cubicBezTo>
                  <a:cubicBezTo>
                    <a:pt x="39417" y="151913"/>
                    <a:pt x="45541" y="144795"/>
                    <a:pt x="45541" y="133535"/>
                  </a:cubicBezTo>
                  <a:lnTo>
                    <a:pt x="45541" y="96015"/>
                  </a:lnTo>
                  <a:lnTo>
                    <a:pt x="53233" y="96015"/>
                  </a:lnTo>
                  <a:lnTo>
                    <a:pt x="53233" y="133615"/>
                  </a:lnTo>
                  <a:cubicBezTo>
                    <a:pt x="53233" y="148951"/>
                    <a:pt x="44790" y="158745"/>
                    <a:pt x="27999" y="158745"/>
                  </a:cubicBezTo>
                  <a:cubicBezTo>
                    <a:pt x="11209" y="158745"/>
                    <a:pt x="2766" y="148856"/>
                    <a:pt x="2766" y="133711"/>
                  </a:cubicBezTo>
                  <a:close/>
                  <a:moveTo>
                    <a:pt x="502269" y="95076"/>
                  </a:moveTo>
                  <a:cubicBezTo>
                    <a:pt x="504860" y="95076"/>
                    <a:pt x="507274" y="95538"/>
                    <a:pt x="509049" y="96653"/>
                  </a:cubicBezTo>
                  <a:lnTo>
                    <a:pt x="507290" y="101828"/>
                  </a:lnTo>
                  <a:cubicBezTo>
                    <a:pt x="506171" y="101175"/>
                    <a:pt x="504876" y="100809"/>
                    <a:pt x="503293" y="100809"/>
                  </a:cubicBezTo>
                  <a:cubicBezTo>
                    <a:pt x="498751" y="100809"/>
                    <a:pt x="496241" y="103946"/>
                    <a:pt x="496241" y="109584"/>
                  </a:cubicBezTo>
                  <a:lnTo>
                    <a:pt x="496241" y="113008"/>
                  </a:lnTo>
                  <a:lnTo>
                    <a:pt x="505324" y="113008"/>
                  </a:lnTo>
                  <a:lnTo>
                    <a:pt x="505324" y="119108"/>
                  </a:lnTo>
                  <a:lnTo>
                    <a:pt x="496241" y="119108"/>
                  </a:lnTo>
                  <a:lnTo>
                    <a:pt x="496241" y="157631"/>
                  </a:lnTo>
                  <a:lnTo>
                    <a:pt x="489285" y="157631"/>
                  </a:lnTo>
                  <a:lnTo>
                    <a:pt x="489285" y="119108"/>
                  </a:lnTo>
                  <a:lnTo>
                    <a:pt x="481865" y="119108"/>
                  </a:lnTo>
                  <a:lnTo>
                    <a:pt x="481865" y="113008"/>
                  </a:lnTo>
                  <a:lnTo>
                    <a:pt x="489285" y="113008"/>
                  </a:lnTo>
                  <a:lnTo>
                    <a:pt x="489285" y="109584"/>
                  </a:lnTo>
                  <a:cubicBezTo>
                    <a:pt x="489285" y="100347"/>
                    <a:pt x="494482" y="95076"/>
                    <a:pt x="502269" y="95076"/>
                  </a:cubicBezTo>
                  <a:close/>
                  <a:moveTo>
                    <a:pt x="18181" y="38253"/>
                  </a:moveTo>
                  <a:cubicBezTo>
                    <a:pt x="11689" y="38253"/>
                    <a:pt x="7148" y="42314"/>
                    <a:pt x="7148" y="48048"/>
                  </a:cubicBezTo>
                  <a:cubicBezTo>
                    <a:pt x="7148" y="53685"/>
                    <a:pt x="11689" y="57746"/>
                    <a:pt x="18181" y="57746"/>
                  </a:cubicBezTo>
                  <a:cubicBezTo>
                    <a:pt x="23091" y="57746"/>
                    <a:pt x="27824" y="55899"/>
                    <a:pt x="30526" y="52204"/>
                  </a:cubicBezTo>
                  <a:lnTo>
                    <a:pt x="30526" y="43795"/>
                  </a:lnTo>
                  <a:cubicBezTo>
                    <a:pt x="27840" y="40101"/>
                    <a:pt x="23107" y="38253"/>
                    <a:pt x="18181" y="38253"/>
                  </a:cubicBezTo>
                  <a:close/>
                  <a:moveTo>
                    <a:pt x="207368" y="21627"/>
                  </a:moveTo>
                  <a:cubicBezTo>
                    <a:pt x="197806" y="21627"/>
                    <a:pt x="193073" y="29670"/>
                    <a:pt x="192705" y="36502"/>
                  </a:cubicBezTo>
                  <a:lnTo>
                    <a:pt x="222112" y="36502"/>
                  </a:lnTo>
                  <a:cubicBezTo>
                    <a:pt x="222016" y="29845"/>
                    <a:pt x="217570" y="21627"/>
                    <a:pt x="207368" y="21627"/>
                  </a:cubicBezTo>
                  <a:close/>
                  <a:moveTo>
                    <a:pt x="207448" y="15894"/>
                  </a:moveTo>
                  <a:cubicBezTo>
                    <a:pt x="220992" y="15894"/>
                    <a:pt x="228972" y="26421"/>
                    <a:pt x="228972" y="39830"/>
                  </a:cubicBezTo>
                  <a:lnTo>
                    <a:pt x="228972" y="41582"/>
                  </a:lnTo>
                  <a:lnTo>
                    <a:pt x="192705" y="41582"/>
                  </a:lnTo>
                  <a:cubicBezTo>
                    <a:pt x="193265" y="49990"/>
                    <a:pt x="199197" y="57014"/>
                    <a:pt x="208840" y="57014"/>
                  </a:cubicBezTo>
                  <a:cubicBezTo>
                    <a:pt x="213940" y="57014"/>
                    <a:pt x="219137" y="54975"/>
                    <a:pt x="222672" y="51376"/>
                  </a:cubicBezTo>
                  <a:lnTo>
                    <a:pt x="226014" y="55899"/>
                  </a:lnTo>
                  <a:cubicBezTo>
                    <a:pt x="221568" y="60342"/>
                    <a:pt x="215524" y="62731"/>
                    <a:pt x="208200" y="62731"/>
                  </a:cubicBezTo>
                  <a:cubicBezTo>
                    <a:pt x="194927" y="62731"/>
                    <a:pt x="185381" y="53207"/>
                    <a:pt x="185381" y="39257"/>
                  </a:cubicBezTo>
                  <a:cubicBezTo>
                    <a:pt x="185381" y="26341"/>
                    <a:pt x="194656" y="15894"/>
                    <a:pt x="207448" y="15894"/>
                  </a:cubicBezTo>
                  <a:close/>
                  <a:moveTo>
                    <a:pt x="20148" y="15894"/>
                  </a:moveTo>
                  <a:cubicBezTo>
                    <a:pt x="29615" y="15894"/>
                    <a:pt x="37498" y="20146"/>
                    <a:pt x="37498" y="30959"/>
                  </a:cubicBezTo>
                  <a:lnTo>
                    <a:pt x="37498" y="61632"/>
                  </a:lnTo>
                  <a:lnTo>
                    <a:pt x="30542" y="61632"/>
                  </a:lnTo>
                  <a:lnTo>
                    <a:pt x="30542" y="56552"/>
                  </a:lnTo>
                  <a:lnTo>
                    <a:pt x="30526" y="56552"/>
                  </a:lnTo>
                  <a:cubicBezTo>
                    <a:pt x="26817" y="60613"/>
                    <a:pt x="21715" y="62747"/>
                    <a:pt x="15687" y="62747"/>
                  </a:cubicBezTo>
                  <a:cubicBezTo>
                    <a:pt x="8075" y="62747"/>
                    <a:pt x="0" y="57667"/>
                    <a:pt x="0" y="47968"/>
                  </a:cubicBezTo>
                  <a:cubicBezTo>
                    <a:pt x="0" y="37983"/>
                    <a:pt x="8075" y="33285"/>
                    <a:pt x="15687" y="33285"/>
                  </a:cubicBezTo>
                  <a:cubicBezTo>
                    <a:pt x="21811" y="33285"/>
                    <a:pt x="26912" y="35228"/>
                    <a:pt x="30526" y="39384"/>
                  </a:cubicBezTo>
                  <a:lnTo>
                    <a:pt x="30526" y="31326"/>
                  </a:lnTo>
                  <a:cubicBezTo>
                    <a:pt x="30526" y="25322"/>
                    <a:pt x="25697" y="21898"/>
                    <a:pt x="19205" y="21898"/>
                  </a:cubicBezTo>
                  <a:cubicBezTo>
                    <a:pt x="13832" y="21898"/>
                    <a:pt x="9466" y="23841"/>
                    <a:pt x="5485" y="28093"/>
                  </a:cubicBezTo>
                  <a:lnTo>
                    <a:pt x="2239" y="23283"/>
                  </a:lnTo>
                  <a:cubicBezTo>
                    <a:pt x="7068" y="18299"/>
                    <a:pt x="12825" y="15894"/>
                    <a:pt x="20148" y="15894"/>
                  </a:cubicBezTo>
                  <a:close/>
                  <a:moveTo>
                    <a:pt x="108130" y="4810"/>
                  </a:moveTo>
                  <a:lnTo>
                    <a:pt x="115086" y="4810"/>
                  </a:lnTo>
                  <a:lnTo>
                    <a:pt x="115086" y="17009"/>
                  </a:lnTo>
                  <a:lnTo>
                    <a:pt x="124184" y="17009"/>
                  </a:lnTo>
                  <a:lnTo>
                    <a:pt x="124184" y="23108"/>
                  </a:lnTo>
                  <a:lnTo>
                    <a:pt x="115086" y="23108"/>
                  </a:lnTo>
                  <a:lnTo>
                    <a:pt x="115086" y="50819"/>
                  </a:lnTo>
                  <a:cubicBezTo>
                    <a:pt x="115086" y="54147"/>
                    <a:pt x="116573" y="56552"/>
                    <a:pt x="119627" y="56552"/>
                  </a:cubicBezTo>
                  <a:cubicBezTo>
                    <a:pt x="121578" y="56552"/>
                    <a:pt x="123433" y="55724"/>
                    <a:pt x="124360" y="54705"/>
                  </a:cubicBezTo>
                  <a:lnTo>
                    <a:pt x="126407" y="59880"/>
                  </a:lnTo>
                  <a:cubicBezTo>
                    <a:pt x="124648" y="61537"/>
                    <a:pt x="122138" y="62747"/>
                    <a:pt x="118060" y="62747"/>
                  </a:cubicBezTo>
                  <a:cubicBezTo>
                    <a:pt x="111472" y="62747"/>
                    <a:pt x="108130" y="58957"/>
                    <a:pt x="108130" y="52300"/>
                  </a:cubicBezTo>
                  <a:lnTo>
                    <a:pt x="108130" y="23108"/>
                  </a:lnTo>
                  <a:lnTo>
                    <a:pt x="100710" y="23108"/>
                  </a:lnTo>
                  <a:lnTo>
                    <a:pt x="100710" y="17009"/>
                  </a:lnTo>
                  <a:lnTo>
                    <a:pt x="108130" y="17009"/>
                  </a:lnTo>
                  <a:close/>
                  <a:moveTo>
                    <a:pt x="54161" y="4810"/>
                  </a:moveTo>
                  <a:lnTo>
                    <a:pt x="61117" y="4810"/>
                  </a:lnTo>
                  <a:lnTo>
                    <a:pt x="61117" y="17009"/>
                  </a:lnTo>
                  <a:lnTo>
                    <a:pt x="70215" y="17009"/>
                  </a:lnTo>
                  <a:lnTo>
                    <a:pt x="70215" y="23108"/>
                  </a:lnTo>
                  <a:lnTo>
                    <a:pt x="61117" y="23108"/>
                  </a:lnTo>
                  <a:lnTo>
                    <a:pt x="61117" y="50819"/>
                  </a:lnTo>
                  <a:cubicBezTo>
                    <a:pt x="61117" y="54147"/>
                    <a:pt x="62604" y="56552"/>
                    <a:pt x="65658" y="56552"/>
                  </a:cubicBezTo>
                  <a:cubicBezTo>
                    <a:pt x="67609" y="56552"/>
                    <a:pt x="69464" y="55724"/>
                    <a:pt x="70391" y="54705"/>
                  </a:cubicBezTo>
                  <a:lnTo>
                    <a:pt x="72438" y="59880"/>
                  </a:lnTo>
                  <a:cubicBezTo>
                    <a:pt x="70679" y="61537"/>
                    <a:pt x="68169" y="62747"/>
                    <a:pt x="64091" y="62747"/>
                  </a:cubicBezTo>
                  <a:cubicBezTo>
                    <a:pt x="57503" y="62747"/>
                    <a:pt x="54161" y="58957"/>
                    <a:pt x="54161" y="52300"/>
                  </a:cubicBezTo>
                  <a:lnTo>
                    <a:pt x="54161" y="23108"/>
                  </a:lnTo>
                  <a:lnTo>
                    <a:pt x="46741" y="23108"/>
                  </a:lnTo>
                  <a:lnTo>
                    <a:pt x="46741" y="17009"/>
                  </a:lnTo>
                  <a:lnTo>
                    <a:pt x="54161" y="17009"/>
                  </a:lnTo>
                  <a:close/>
                  <a:moveTo>
                    <a:pt x="135394" y="0"/>
                  </a:moveTo>
                  <a:lnTo>
                    <a:pt x="142350" y="0"/>
                  </a:lnTo>
                  <a:lnTo>
                    <a:pt x="142350" y="23474"/>
                  </a:lnTo>
                  <a:cubicBezTo>
                    <a:pt x="145500" y="19779"/>
                    <a:pt x="151625" y="15894"/>
                    <a:pt x="158405" y="15894"/>
                  </a:cubicBezTo>
                  <a:cubicBezTo>
                    <a:pt x="167775" y="15894"/>
                    <a:pt x="172685" y="20416"/>
                    <a:pt x="172685" y="30115"/>
                  </a:cubicBezTo>
                  <a:lnTo>
                    <a:pt x="172685" y="61616"/>
                  </a:lnTo>
                  <a:lnTo>
                    <a:pt x="165729" y="61616"/>
                  </a:lnTo>
                  <a:lnTo>
                    <a:pt x="165729" y="32249"/>
                  </a:lnTo>
                  <a:cubicBezTo>
                    <a:pt x="165729" y="24398"/>
                    <a:pt x="161651" y="22089"/>
                    <a:pt x="155622" y="22089"/>
                  </a:cubicBezTo>
                  <a:cubicBezTo>
                    <a:pt x="150249" y="22089"/>
                    <a:pt x="145052" y="25417"/>
                    <a:pt x="142350" y="29016"/>
                  </a:cubicBezTo>
                  <a:lnTo>
                    <a:pt x="142350" y="61632"/>
                  </a:lnTo>
                  <a:lnTo>
                    <a:pt x="135394" y="61632"/>
                  </a:lnTo>
                  <a:close/>
                </a:path>
              </a:pathLst>
            </a:custGeom>
            <a:grpFill/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41">
              <a:extLst>
                <a:ext uri="{FF2B5EF4-FFF2-40B4-BE49-F238E27FC236}">
                  <a16:creationId xmlns:a16="http://schemas.microsoft.com/office/drawing/2014/main" id="{6D417A23-0C3F-8D44-9ACE-73456156F486}"/>
                </a:ext>
              </a:extLst>
            </p:cNvPr>
            <p:cNvSpPr/>
            <p:nvPr/>
          </p:nvSpPr>
          <p:spPr>
            <a:xfrm>
              <a:off x="6336544" y="6053060"/>
              <a:ext cx="351716" cy="306851"/>
            </a:xfrm>
            <a:custGeom>
              <a:avLst/>
              <a:gdLst>
                <a:gd name="connsiteX0" fmla="*/ 351477 w 351716"/>
                <a:gd name="connsiteY0" fmla="*/ 149938 h 306851"/>
                <a:gd name="connsiteX1" fmla="*/ 217474 w 351716"/>
                <a:gd name="connsiteY1" fmla="*/ 143074 h 306851"/>
                <a:gd name="connsiteX2" fmla="*/ 204985 w 351716"/>
                <a:gd name="connsiteY2" fmla="*/ 136736 h 306851"/>
                <a:gd name="connsiteX3" fmla="*/ 205705 w 351716"/>
                <a:gd name="connsiteY3" fmla="*/ 122801 h 306851"/>
                <a:gd name="connsiteX4" fmla="*/ 266694 w 351716"/>
                <a:gd name="connsiteY4" fmla="*/ 3695 h 306851"/>
                <a:gd name="connsiteX5" fmla="*/ 266806 w 351716"/>
                <a:gd name="connsiteY5" fmla="*/ 3472 h 306851"/>
                <a:gd name="connsiteX6" fmla="*/ 260761 w 351716"/>
                <a:gd name="connsiteY6" fmla="*/ 0 h 306851"/>
                <a:gd name="connsiteX7" fmla="*/ 260633 w 351716"/>
                <a:gd name="connsiteY7" fmla="*/ 207 h 306851"/>
                <a:gd name="connsiteX8" fmla="*/ 187651 w 351716"/>
                <a:gd name="connsiteY8" fmla="*/ 112418 h 306851"/>
                <a:gd name="connsiteX9" fmla="*/ 175898 w 351716"/>
                <a:gd name="connsiteY9" fmla="*/ 120014 h 306851"/>
                <a:gd name="connsiteX10" fmla="*/ 164145 w 351716"/>
                <a:gd name="connsiteY10" fmla="*/ 112418 h 306851"/>
                <a:gd name="connsiteX11" fmla="*/ 91083 w 351716"/>
                <a:gd name="connsiteY11" fmla="*/ 207 h 306851"/>
                <a:gd name="connsiteX12" fmla="*/ 90955 w 351716"/>
                <a:gd name="connsiteY12" fmla="*/ 0 h 306851"/>
                <a:gd name="connsiteX13" fmla="*/ 84911 w 351716"/>
                <a:gd name="connsiteY13" fmla="*/ 3472 h 306851"/>
                <a:gd name="connsiteX14" fmla="*/ 85023 w 351716"/>
                <a:gd name="connsiteY14" fmla="*/ 3695 h 306851"/>
                <a:gd name="connsiteX15" fmla="*/ 146091 w 351716"/>
                <a:gd name="connsiteY15" fmla="*/ 122801 h 306851"/>
                <a:gd name="connsiteX16" fmla="*/ 146811 w 351716"/>
                <a:gd name="connsiteY16" fmla="*/ 136736 h 306851"/>
                <a:gd name="connsiteX17" fmla="*/ 134322 w 351716"/>
                <a:gd name="connsiteY17" fmla="*/ 143074 h 306851"/>
                <a:gd name="connsiteX18" fmla="*/ 240 w 351716"/>
                <a:gd name="connsiteY18" fmla="*/ 149938 h 306851"/>
                <a:gd name="connsiteX19" fmla="*/ 0 w 351716"/>
                <a:gd name="connsiteY19" fmla="*/ 149954 h 306851"/>
                <a:gd name="connsiteX20" fmla="*/ 0 w 351716"/>
                <a:gd name="connsiteY20" fmla="*/ 156898 h 306851"/>
                <a:gd name="connsiteX21" fmla="*/ 240 w 351716"/>
                <a:gd name="connsiteY21" fmla="*/ 156914 h 306851"/>
                <a:gd name="connsiteX22" fmla="*/ 134322 w 351716"/>
                <a:gd name="connsiteY22" fmla="*/ 163857 h 306851"/>
                <a:gd name="connsiteX23" fmla="*/ 146811 w 351716"/>
                <a:gd name="connsiteY23" fmla="*/ 170196 h 306851"/>
                <a:gd name="connsiteX24" fmla="*/ 146091 w 351716"/>
                <a:gd name="connsiteY24" fmla="*/ 184130 h 306851"/>
                <a:gd name="connsiteX25" fmla="*/ 85023 w 351716"/>
                <a:gd name="connsiteY25" fmla="*/ 303157 h 306851"/>
                <a:gd name="connsiteX26" fmla="*/ 84911 w 351716"/>
                <a:gd name="connsiteY26" fmla="*/ 303380 h 306851"/>
                <a:gd name="connsiteX27" fmla="*/ 90955 w 351716"/>
                <a:gd name="connsiteY27" fmla="*/ 306852 h 306851"/>
                <a:gd name="connsiteX28" fmla="*/ 91083 w 351716"/>
                <a:gd name="connsiteY28" fmla="*/ 306645 h 306851"/>
                <a:gd name="connsiteX29" fmla="*/ 164145 w 351716"/>
                <a:gd name="connsiteY29" fmla="*/ 194514 h 306851"/>
                <a:gd name="connsiteX30" fmla="*/ 175898 w 351716"/>
                <a:gd name="connsiteY30" fmla="*/ 186917 h 306851"/>
                <a:gd name="connsiteX31" fmla="*/ 187651 w 351716"/>
                <a:gd name="connsiteY31" fmla="*/ 194514 h 306851"/>
                <a:gd name="connsiteX32" fmla="*/ 260633 w 351716"/>
                <a:gd name="connsiteY32" fmla="*/ 306645 h 306851"/>
                <a:gd name="connsiteX33" fmla="*/ 260761 w 351716"/>
                <a:gd name="connsiteY33" fmla="*/ 306852 h 306851"/>
                <a:gd name="connsiteX34" fmla="*/ 266806 w 351716"/>
                <a:gd name="connsiteY34" fmla="*/ 303380 h 306851"/>
                <a:gd name="connsiteX35" fmla="*/ 266694 w 351716"/>
                <a:gd name="connsiteY35" fmla="*/ 303157 h 306851"/>
                <a:gd name="connsiteX36" fmla="*/ 205705 w 351716"/>
                <a:gd name="connsiteY36" fmla="*/ 184130 h 306851"/>
                <a:gd name="connsiteX37" fmla="*/ 204985 w 351716"/>
                <a:gd name="connsiteY37" fmla="*/ 170196 h 306851"/>
                <a:gd name="connsiteX38" fmla="*/ 217474 w 351716"/>
                <a:gd name="connsiteY38" fmla="*/ 163857 h 306851"/>
                <a:gd name="connsiteX39" fmla="*/ 351477 w 351716"/>
                <a:gd name="connsiteY39" fmla="*/ 156914 h 306851"/>
                <a:gd name="connsiteX40" fmla="*/ 351717 w 351716"/>
                <a:gd name="connsiteY40" fmla="*/ 156898 h 306851"/>
                <a:gd name="connsiteX41" fmla="*/ 351717 w 351716"/>
                <a:gd name="connsiteY41" fmla="*/ 149954 h 306851"/>
                <a:gd name="connsiteX42" fmla="*/ 351477 w 351716"/>
                <a:gd name="connsiteY42" fmla="*/ 149938 h 30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51716" h="306851">
                  <a:moveTo>
                    <a:pt x="351477" y="149938"/>
                  </a:moveTo>
                  <a:cubicBezTo>
                    <a:pt x="314122" y="148760"/>
                    <a:pt x="248528" y="145129"/>
                    <a:pt x="217474" y="143074"/>
                  </a:cubicBezTo>
                  <a:cubicBezTo>
                    <a:pt x="211142" y="142660"/>
                    <a:pt x="207288" y="140702"/>
                    <a:pt x="204985" y="136736"/>
                  </a:cubicBezTo>
                  <a:cubicBezTo>
                    <a:pt x="202683" y="132771"/>
                    <a:pt x="202907" y="128471"/>
                    <a:pt x="205705" y="122801"/>
                  </a:cubicBezTo>
                  <a:cubicBezTo>
                    <a:pt x="219745" y="94374"/>
                    <a:pt x="248832" y="36867"/>
                    <a:pt x="266694" y="3695"/>
                  </a:cubicBezTo>
                  <a:lnTo>
                    <a:pt x="266806" y="3472"/>
                  </a:lnTo>
                  <a:lnTo>
                    <a:pt x="260761" y="0"/>
                  </a:lnTo>
                  <a:lnTo>
                    <a:pt x="260633" y="207"/>
                  </a:lnTo>
                  <a:cubicBezTo>
                    <a:pt x="240757" y="32122"/>
                    <a:pt x="204858" y="86810"/>
                    <a:pt x="187651" y="112418"/>
                  </a:cubicBezTo>
                  <a:cubicBezTo>
                    <a:pt x="184118" y="117673"/>
                    <a:pt x="180504" y="120014"/>
                    <a:pt x="175898" y="120014"/>
                  </a:cubicBezTo>
                  <a:cubicBezTo>
                    <a:pt x="171293" y="120014"/>
                    <a:pt x="167663" y="117673"/>
                    <a:pt x="164145" y="112418"/>
                  </a:cubicBezTo>
                  <a:cubicBezTo>
                    <a:pt x="146044" y="85488"/>
                    <a:pt x="110576" y="31517"/>
                    <a:pt x="91083" y="207"/>
                  </a:cubicBezTo>
                  <a:lnTo>
                    <a:pt x="90955" y="0"/>
                  </a:lnTo>
                  <a:lnTo>
                    <a:pt x="84911" y="3472"/>
                  </a:lnTo>
                  <a:lnTo>
                    <a:pt x="85023" y="3695"/>
                  </a:lnTo>
                  <a:cubicBezTo>
                    <a:pt x="102725" y="36581"/>
                    <a:pt x="131860" y="93992"/>
                    <a:pt x="146091" y="122801"/>
                  </a:cubicBezTo>
                  <a:cubicBezTo>
                    <a:pt x="148890" y="128471"/>
                    <a:pt x="149114" y="132771"/>
                    <a:pt x="146811" y="136736"/>
                  </a:cubicBezTo>
                  <a:cubicBezTo>
                    <a:pt x="144508" y="140702"/>
                    <a:pt x="140655" y="142660"/>
                    <a:pt x="134322" y="143074"/>
                  </a:cubicBezTo>
                  <a:cubicBezTo>
                    <a:pt x="103300" y="145129"/>
                    <a:pt x="37690" y="148760"/>
                    <a:pt x="240" y="149938"/>
                  </a:cubicBezTo>
                  <a:lnTo>
                    <a:pt x="0" y="149954"/>
                  </a:lnTo>
                  <a:lnTo>
                    <a:pt x="0" y="156898"/>
                  </a:lnTo>
                  <a:lnTo>
                    <a:pt x="240" y="156914"/>
                  </a:lnTo>
                  <a:cubicBezTo>
                    <a:pt x="36699" y="158060"/>
                    <a:pt x="101541" y="161675"/>
                    <a:pt x="134322" y="163857"/>
                  </a:cubicBezTo>
                  <a:cubicBezTo>
                    <a:pt x="140655" y="164271"/>
                    <a:pt x="144508" y="166230"/>
                    <a:pt x="146811" y="170196"/>
                  </a:cubicBezTo>
                  <a:cubicBezTo>
                    <a:pt x="149114" y="174161"/>
                    <a:pt x="148890" y="178461"/>
                    <a:pt x="146091" y="184130"/>
                  </a:cubicBezTo>
                  <a:cubicBezTo>
                    <a:pt x="132419" y="211809"/>
                    <a:pt x="102805" y="270128"/>
                    <a:pt x="85023" y="303157"/>
                  </a:cubicBezTo>
                  <a:lnTo>
                    <a:pt x="84911" y="303380"/>
                  </a:lnTo>
                  <a:lnTo>
                    <a:pt x="90955" y="306852"/>
                  </a:lnTo>
                  <a:lnTo>
                    <a:pt x="91083" y="306645"/>
                  </a:lnTo>
                  <a:cubicBezTo>
                    <a:pt x="111008" y="274651"/>
                    <a:pt x="146459" y="220823"/>
                    <a:pt x="164145" y="194514"/>
                  </a:cubicBezTo>
                  <a:cubicBezTo>
                    <a:pt x="167679" y="189258"/>
                    <a:pt x="171293" y="186917"/>
                    <a:pt x="175898" y="186917"/>
                  </a:cubicBezTo>
                  <a:cubicBezTo>
                    <a:pt x="180504" y="186917"/>
                    <a:pt x="184133" y="189258"/>
                    <a:pt x="187651" y="194514"/>
                  </a:cubicBezTo>
                  <a:cubicBezTo>
                    <a:pt x="205577" y="221189"/>
                    <a:pt x="240917" y="274985"/>
                    <a:pt x="260633" y="306645"/>
                  </a:cubicBezTo>
                  <a:lnTo>
                    <a:pt x="260761" y="306852"/>
                  </a:lnTo>
                  <a:lnTo>
                    <a:pt x="266806" y="303380"/>
                  </a:lnTo>
                  <a:lnTo>
                    <a:pt x="266694" y="303157"/>
                  </a:lnTo>
                  <a:cubicBezTo>
                    <a:pt x="249296" y="270829"/>
                    <a:pt x="220097" y="213258"/>
                    <a:pt x="205705" y="184130"/>
                  </a:cubicBezTo>
                  <a:cubicBezTo>
                    <a:pt x="202907" y="178461"/>
                    <a:pt x="202683" y="174161"/>
                    <a:pt x="204985" y="170196"/>
                  </a:cubicBezTo>
                  <a:cubicBezTo>
                    <a:pt x="207288" y="166230"/>
                    <a:pt x="211142" y="164271"/>
                    <a:pt x="217474" y="163857"/>
                  </a:cubicBezTo>
                  <a:cubicBezTo>
                    <a:pt x="250303" y="161675"/>
                    <a:pt x="315130" y="158060"/>
                    <a:pt x="351477" y="156914"/>
                  </a:cubicBezTo>
                  <a:lnTo>
                    <a:pt x="351717" y="156898"/>
                  </a:lnTo>
                  <a:lnTo>
                    <a:pt x="351717" y="149954"/>
                  </a:lnTo>
                  <a:lnTo>
                    <a:pt x="351477" y="149938"/>
                  </a:lnTo>
                  <a:close/>
                </a:path>
              </a:pathLst>
            </a:custGeom>
            <a:grpFill/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2">
              <a:extLst>
                <a:ext uri="{FF2B5EF4-FFF2-40B4-BE49-F238E27FC236}">
                  <a16:creationId xmlns:a16="http://schemas.microsoft.com/office/drawing/2014/main" id="{D9EBD212-A63A-3142-87AD-C4FE6301BA80}"/>
                </a:ext>
              </a:extLst>
            </p:cNvPr>
            <p:cNvSpPr/>
            <p:nvPr/>
          </p:nvSpPr>
          <p:spPr>
            <a:xfrm>
              <a:off x="6722033" y="6049907"/>
              <a:ext cx="1201864" cy="312744"/>
            </a:xfrm>
            <a:custGeom>
              <a:avLst/>
              <a:gdLst>
                <a:gd name="connsiteX0" fmla="*/ 710820 w 1201864"/>
                <a:gd name="connsiteY0" fmla="*/ 45706 h 312744"/>
                <a:gd name="connsiteX1" fmla="*/ 710820 w 1201864"/>
                <a:gd name="connsiteY1" fmla="*/ 151005 h 312744"/>
                <a:gd name="connsiteX2" fmla="*/ 790422 w 1201864"/>
                <a:gd name="connsiteY2" fmla="*/ 151005 h 312744"/>
                <a:gd name="connsiteX3" fmla="*/ 835053 w 1201864"/>
                <a:gd name="connsiteY3" fmla="*/ 136545 h 312744"/>
                <a:gd name="connsiteX4" fmla="*/ 850899 w 1201864"/>
                <a:gd name="connsiteY4" fmla="*/ 100394 h 312744"/>
                <a:gd name="connsiteX5" fmla="*/ 834557 w 1201864"/>
                <a:gd name="connsiteY5" fmla="*/ 61616 h 312744"/>
                <a:gd name="connsiteX6" fmla="*/ 785769 w 1201864"/>
                <a:gd name="connsiteY6" fmla="*/ 45706 h 312744"/>
                <a:gd name="connsiteX7" fmla="*/ 466817 w 1201864"/>
                <a:gd name="connsiteY7" fmla="*/ 42155 h 312744"/>
                <a:gd name="connsiteX8" fmla="*/ 364652 w 1201864"/>
                <a:gd name="connsiteY8" fmla="*/ 155305 h 312744"/>
                <a:gd name="connsiteX9" fmla="*/ 466273 w 1201864"/>
                <a:gd name="connsiteY9" fmla="*/ 270192 h 312744"/>
                <a:gd name="connsiteX10" fmla="*/ 567879 w 1201864"/>
                <a:gd name="connsiteY10" fmla="*/ 157041 h 312744"/>
                <a:gd name="connsiteX11" fmla="*/ 466817 w 1201864"/>
                <a:gd name="connsiteY11" fmla="*/ 42155 h 312744"/>
                <a:gd name="connsiteX12" fmla="*/ 665007 w 1201864"/>
                <a:gd name="connsiteY12" fmla="*/ 2325 h 312744"/>
                <a:gd name="connsiteX13" fmla="*/ 786281 w 1201864"/>
                <a:gd name="connsiteY13" fmla="*/ 2325 h 312744"/>
                <a:gd name="connsiteX14" fmla="*/ 869177 w 1201864"/>
                <a:gd name="connsiteY14" fmla="*/ 28777 h 312744"/>
                <a:gd name="connsiteX15" fmla="*/ 900247 w 1201864"/>
                <a:gd name="connsiteY15" fmla="*/ 99534 h 312744"/>
                <a:gd name="connsiteX16" fmla="*/ 881090 w 1201864"/>
                <a:gd name="connsiteY16" fmla="*/ 154795 h 312744"/>
                <a:gd name="connsiteX17" fmla="*/ 830527 w 1201864"/>
                <a:gd name="connsiteY17" fmla="*/ 186280 h 312744"/>
                <a:gd name="connsiteX18" fmla="*/ 922410 w 1201864"/>
                <a:gd name="connsiteY18" fmla="*/ 309989 h 312744"/>
                <a:gd name="connsiteX19" fmla="*/ 865483 w 1201864"/>
                <a:gd name="connsiteY19" fmla="*/ 309989 h 312744"/>
                <a:gd name="connsiteX20" fmla="*/ 780940 w 1201864"/>
                <a:gd name="connsiteY20" fmla="*/ 193892 h 312744"/>
                <a:gd name="connsiteX21" fmla="*/ 710820 w 1201864"/>
                <a:gd name="connsiteY21" fmla="*/ 193892 h 312744"/>
                <a:gd name="connsiteX22" fmla="*/ 710820 w 1201864"/>
                <a:gd name="connsiteY22" fmla="*/ 309973 h 312744"/>
                <a:gd name="connsiteX23" fmla="*/ 665007 w 1201864"/>
                <a:gd name="connsiteY23" fmla="*/ 309973 h 312744"/>
                <a:gd name="connsiteX24" fmla="*/ 0 w 1201864"/>
                <a:gd name="connsiteY24" fmla="*/ 2309 h 312744"/>
                <a:gd name="connsiteX25" fmla="*/ 51042 w 1201864"/>
                <a:gd name="connsiteY25" fmla="*/ 2309 h 312744"/>
                <a:gd name="connsiteX26" fmla="*/ 196798 w 1201864"/>
                <a:gd name="connsiteY26" fmla="*/ 196584 h 312744"/>
                <a:gd name="connsiteX27" fmla="*/ 222048 w 1201864"/>
                <a:gd name="connsiteY27" fmla="*/ 235187 h 312744"/>
                <a:gd name="connsiteX28" fmla="*/ 221056 w 1201864"/>
                <a:gd name="connsiteY28" fmla="*/ 202062 h 312744"/>
                <a:gd name="connsiteX29" fmla="*/ 221072 w 1201864"/>
                <a:gd name="connsiteY29" fmla="*/ 202062 h 312744"/>
                <a:gd name="connsiteX30" fmla="*/ 221072 w 1201864"/>
                <a:gd name="connsiteY30" fmla="*/ 2309 h 312744"/>
                <a:gd name="connsiteX31" fmla="*/ 268932 w 1201864"/>
                <a:gd name="connsiteY31" fmla="*/ 2309 h 312744"/>
                <a:gd name="connsiteX32" fmla="*/ 268932 w 1201864"/>
                <a:gd name="connsiteY32" fmla="*/ 309973 h 312744"/>
                <a:gd name="connsiteX33" fmla="*/ 222719 w 1201864"/>
                <a:gd name="connsiteY33" fmla="*/ 309973 h 312744"/>
                <a:gd name="connsiteX34" fmla="*/ 68488 w 1201864"/>
                <a:gd name="connsiteY34" fmla="*/ 104662 h 312744"/>
                <a:gd name="connsiteX35" fmla="*/ 48276 w 1201864"/>
                <a:gd name="connsiteY35" fmla="*/ 72986 h 312744"/>
                <a:gd name="connsiteX36" fmla="*/ 49076 w 1201864"/>
                <a:gd name="connsiteY36" fmla="*/ 96827 h 312744"/>
                <a:gd name="connsiteX37" fmla="*/ 49076 w 1201864"/>
                <a:gd name="connsiteY37" fmla="*/ 309989 h 312744"/>
                <a:gd name="connsiteX38" fmla="*/ 0 w 1201864"/>
                <a:gd name="connsiteY38" fmla="*/ 309989 h 312744"/>
                <a:gd name="connsiteX39" fmla="*/ 1093927 w 1201864"/>
                <a:gd name="connsiteY39" fmla="*/ 382 h 312744"/>
                <a:gd name="connsiteX40" fmla="*/ 1198330 w 1201864"/>
                <a:gd name="connsiteY40" fmla="*/ 36453 h 312744"/>
                <a:gd name="connsiteX41" fmla="*/ 1170426 w 1201864"/>
                <a:gd name="connsiteY41" fmla="*/ 74929 h 312744"/>
                <a:gd name="connsiteX42" fmla="*/ 1094502 w 1201864"/>
                <a:gd name="connsiteY42" fmla="*/ 42537 h 312744"/>
                <a:gd name="connsiteX43" fmla="*/ 988164 w 1201864"/>
                <a:gd name="connsiteY43" fmla="*/ 155687 h 312744"/>
                <a:gd name="connsiteX44" fmla="*/ 1093927 w 1201864"/>
                <a:gd name="connsiteY44" fmla="*/ 270574 h 312744"/>
                <a:gd name="connsiteX45" fmla="*/ 1173385 w 1201864"/>
                <a:gd name="connsiteY45" fmla="*/ 233802 h 312744"/>
                <a:gd name="connsiteX46" fmla="*/ 1201864 w 1201864"/>
                <a:gd name="connsiteY46" fmla="*/ 273647 h 312744"/>
                <a:gd name="connsiteX47" fmla="*/ 1094518 w 1201864"/>
                <a:gd name="connsiteY47" fmla="*/ 312744 h 312744"/>
                <a:gd name="connsiteX48" fmla="*/ 936002 w 1201864"/>
                <a:gd name="connsiteY48" fmla="*/ 157423 h 312744"/>
                <a:gd name="connsiteX49" fmla="*/ 977514 w 1201864"/>
                <a:gd name="connsiteY49" fmla="*/ 47840 h 312744"/>
                <a:gd name="connsiteX50" fmla="*/ 1093927 w 1201864"/>
                <a:gd name="connsiteY50" fmla="*/ 382 h 312744"/>
                <a:gd name="connsiteX51" fmla="*/ 466321 w 1201864"/>
                <a:gd name="connsiteY51" fmla="*/ 0 h 312744"/>
                <a:gd name="connsiteX52" fmla="*/ 621144 w 1201864"/>
                <a:gd name="connsiteY52" fmla="*/ 155305 h 312744"/>
                <a:gd name="connsiteX53" fmla="*/ 466881 w 1201864"/>
                <a:gd name="connsiteY53" fmla="*/ 312362 h 312744"/>
                <a:gd name="connsiteX54" fmla="*/ 311483 w 1201864"/>
                <a:gd name="connsiteY54" fmla="*/ 157041 h 312744"/>
                <a:gd name="connsiteX55" fmla="*/ 352179 w 1201864"/>
                <a:gd name="connsiteY55" fmla="*/ 47458 h 312744"/>
                <a:gd name="connsiteX56" fmla="*/ 466321 w 1201864"/>
                <a:gd name="connsiteY56" fmla="*/ 0 h 31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01864" h="312744">
                  <a:moveTo>
                    <a:pt x="710820" y="45706"/>
                  </a:moveTo>
                  <a:lnTo>
                    <a:pt x="710820" y="151005"/>
                  </a:lnTo>
                  <a:lnTo>
                    <a:pt x="790422" y="151005"/>
                  </a:lnTo>
                  <a:cubicBezTo>
                    <a:pt x="809132" y="151005"/>
                    <a:pt x="824163" y="146132"/>
                    <a:pt x="835053" y="136545"/>
                  </a:cubicBezTo>
                  <a:cubicBezTo>
                    <a:pt x="845718" y="127165"/>
                    <a:pt x="850899" y="115332"/>
                    <a:pt x="850899" y="100394"/>
                  </a:cubicBezTo>
                  <a:cubicBezTo>
                    <a:pt x="850899" y="83688"/>
                    <a:pt x="845559" y="70996"/>
                    <a:pt x="834557" y="61616"/>
                  </a:cubicBezTo>
                  <a:cubicBezTo>
                    <a:pt x="823219" y="51949"/>
                    <a:pt x="806797" y="45849"/>
                    <a:pt x="785769" y="45706"/>
                  </a:cubicBezTo>
                  <a:close/>
                  <a:moveTo>
                    <a:pt x="466817" y="42155"/>
                  </a:moveTo>
                  <a:cubicBezTo>
                    <a:pt x="415967" y="42155"/>
                    <a:pt x="364652" y="77143"/>
                    <a:pt x="364652" y="155305"/>
                  </a:cubicBezTo>
                  <a:cubicBezTo>
                    <a:pt x="364652" y="212494"/>
                    <a:pt x="396074" y="270192"/>
                    <a:pt x="466273" y="270192"/>
                  </a:cubicBezTo>
                  <a:cubicBezTo>
                    <a:pt x="536457" y="270192"/>
                    <a:pt x="567879" y="213369"/>
                    <a:pt x="567879" y="157041"/>
                  </a:cubicBezTo>
                  <a:cubicBezTo>
                    <a:pt x="567879" y="72254"/>
                    <a:pt x="513446" y="42171"/>
                    <a:pt x="466817" y="42155"/>
                  </a:cubicBezTo>
                  <a:close/>
                  <a:moveTo>
                    <a:pt x="665007" y="2325"/>
                  </a:moveTo>
                  <a:lnTo>
                    <a:pt x="786281" y="2325"/>
                  </a:lnTo>
                  <a:cubicBezTo>
                    <a:pt x="821157" y="2325"/>
                    <a:pt x="849044" y="11960"/>
                    <a:pt x="869177" y="28777"/>
                  </a:cubicBezTo>
                  <a:cubicBezTo>
                    <a:pt x="889789" y="45993"/>
                    <a:pt x="900247" y="69801"/>
                    <a:pt x="900247" y="99534"/>
                  </a:cubicBezTo>
                  <a:cubicBezTo>
                    <a:pt x="900247" y="119616"/>
                    <a:pt x="893979" y="137691"/>
                    <a:pt x="881090" y="154795"/>
                  </a:cubicBezTo>
                  <a:cubicBezTo>
                    <a:pt x="872599" y="166071"/>
                    <a:pt x="859199" y="179735"/>
                    <a:pt x="830527" y="186280"/>
                  </a:cubicBezTo>
                  <a:lnTo>
                    <a:pt x="922410" y="309989"/>
                  </a:lnTo>
                  <a:lnTo>
                    <a:pt x="865483" y="309989"/>
                  </a:lnTo>
                  <a:lnTo>
                    <a:pt x="780940" y="193892"/>
                  </a:lnTo>
                  <a:lnTo>
                    <a:pt x="710820" y="193892"/>
                  </a:lnTo>
                  <a:lnTo>
                    <a:pt x="710820" y="309973"/>
                  </a:lnTo>
                  <a:lnTo>
                    <a:pt x="665007" y="309973"/>
                  </a:lnTo>
                  <a:close/>
                  <a:moveTo>
                    <a:pt x="0" y="2309"/>
                  </a:moveTo>
                  <a:lnTo>
                    <a:pt x="51042" y="2309"/>
                  </a:lnTo>
                  <a:lnTo>
                    <a:pt x="196798" y="196584"/>
                  </a:lnTo>
                  <a:cubicBezTo>
                    <a:pt x="206792" y="210073"/>
                    <a:pt x="216019" y="224836"/>
                    <a:pt x="222048" y="235187"/>
                  </a:cubicBezTo>
                  <a:cubicBezTo>
                    <a:pt x="221552" y="226285"/>
                    <a:pt x="221056" y="214229"/>
                    <a:pt x="221056" y="202062"/>
                  </a:cubicBezTo>
                  <a:lnTo>
                    <a:pt x="221072" y="202062"/>
                  </a:lnTo>
                  <a:lnTo>
                    <a:pt x="221072" y="2309"/>
                  </a:lnTo>
                  <a:lnTo>
                    <a:pt x="268932" y="2309"/>
                  </a:lnTo>
                  <a:lnTo>
                    <a:pt x="268932" y="309973"/>
                  </a:lnTo>
                  <a:lnTo>
                    <a:pt x="222719" y="309973"/>
                  </a:lnTo>
                  <a:lnTo>
                    <a:pt x="68488" y="104662"/>
                  </a:lnTo>
                  <a:cubicBezTo>
                    <a:pt x="61133" y="94756"/>
                    <a:pt x="53665" y="82430"/>
                    <a:pt x="48276" y="72986"/>
                  </a:cubicBezTo>
                  <a:cubicBezTo>
                    <a:pt x="48708" y="80169"/>
                    <a:pt x="49076" y="88832"/>
                    <a:pt x="49076" y="96827"/>
                  </a:cubicBezTo>
                  <a:lnTo>
                    <a:pt x="49076" y="309989"/>
                  </a:lnTo>
                  <a:lnTo>
                    <a:pt x="0" y="309989"/>
                  </a:lnTo>
                  <a:close/>
                  <a:moveTo>
                    <a:pt x="1093927" y="382"/>
                  </a:moveTo>
                  <a:cubicBezTo>
                    <a:pt x="1131441" y="382"/>
                    <a:pt x="1169147" y="12597"/>
                    <a:pt x="1198330" y="36453"/>
                  </a:cubicBezTo>
                  <a:lnTo>
                    <a:pt x="1170426" y="74929"/>
                  </a:lnTo>
                  <a:cubicBezTo>
                    <a:pt x="1149638" y="53366"/>
                    <a:pt x="1120903" y="42537"/>
                    <a:pt x="1094502" y="42537"/>
                  </a:cubicBezTo>
                  <a:cubicBezTo>
                    <a:pt x="1041573" y="42537"/>
                    <a:pt x="988164" y="77525"/>
                    <a:pt x="988164" y="155687"/>
                  </a:cubicBezTo>
                  <a:cubicBezTo>
                    <a:pt x="988164" y="212876"/>
                    <a:pt x="1020865" y="270574"/>
                    <a:pt x="1093927" y="270574"/>
                  </a:cubicBezTo>
                  <a:cubicBezTo>
                    <a:pt x="1129922" y="270574"/>
                    <a:pt x="1156067" y="254282"/>
                    <a:pt x="1173385" y="233802"/>
                  </a:cubicBezTo>
                  <a:lnTo>
                    <a:pt x="1201864" y="273647"/>
                  </a:lnTo>
                  <a:cubicBezTo>
                    <a:pt x="1175895" y="297440"/>
                    <a:pt x="1139980" y="312744"/>
                    <a:pt x="1094518" y="312744"/>
                  </a:cubicBezTo>
                  <a:cubicBezTo>
                    <a:pt x="990451" y="312744"/>
                    <a:pt x="936002" y="234614"/>
                    <a:pt x="936002" y="157423"/>
                  </a:cubicBezTo>
                  <a:cubicBezTo>
                    <a:pt x="936002" y="115412"/>
                    <a:pt x="950746" y="76490"/>
                    <a:pt x="977514" y="47840"/>
                  </a:cubicBezTo>
                  <a:cubicBezTo>
                    <a:pt x="1006505" y="16801"/>
                    <a:pt x="1046770" y="382"/>
                    <a:pt x="1093927" y="382"/>
                  </a:cubicBezTo>
                  <a:close/>
                  <a:moveTo>
                    <a:pt x="466321" y="0"/>
                  </a:moveTo>
                  <a:cubicBezTo>
                    <a:pt x="543269" y="0"/>
                    <a:pt x="621160" y="53350"/>
                    <a:pt x="621144" y="155305"/>
                  </a:cubicBezTo>
                  <a:cubicBezTo>
                    <a:pt x="621144" y="233356"/>
                    <a:pt x="568151" y="312362"/>
                    <a:pt x="466881" y="312362"/>
                  </a:cubicBezTo>
                  <a:cubicBezTo>
                    <a:pt x="364860" y="312362"/>
                    <a:pt x="311483" y="234232"/>
                    <a:pt x="311483" y="157041"/>
                  </a:cubicBezTo>
                  <a:cubicBezTo>
                    <a:pt x="311483" y="115030"/>
                    <a:pt x="325939" y="76108"/>
                    <a:pt x="352179" y="47458"/>
                  </a:cubicBezTo>
                  <a:cubicBezTo>
                    <a:pt x="380627" y="16419"/>
                    <a:pt x="420092" y="0"/>
                    <a:pt x="466321" y="0"/>
                  </a:cubicBezTo>
                  <a:close/>
                </a:path>
              </a:pathLst>
            </a:custGeom>
            <a:grpFill/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43">
              <a:extLst>
                <a:ext uri="{FF2B5EF4-FFF2-40B4-BE49-F238E27FC236}">
                  <a16:creationId xmlns:a16="http://schemas.microsoft.com/office/drawing/2014/main" id="{0216553A-ACE8-F74D-B407-9C21E5E02517}"/>
                </a:ext>
              </a:extLst>
            </p:cNvPr>
            <p:cNvSpPr/>
            <p:nvPr/>
          </p:nvSpPr>
          <p:spPr>
            <a:xfrm>
              <a:off x="6300357" y="6013183"/>
              <a:ext cx="1599" cy="1592"/>
            </a:xfrm>
            <a:custGeom>
              <a:avLst/>
              <a:gdLst/>
              <a:ahLst/>
              <a:cxnLst/>
              <a:rect l="l" t="t" r="r" b="b"/>
              <a:pathLst>
                <a:path w="1599" h="1592"/>
              </a:pathLst>
            </a:custGeom>
            <a:grpFill/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0555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 Blocks">
    <p:bg>
      <p:bgPr>
        <a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3BFCC-3ACD-4ECB-8408-AEADC8C704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C3BE1-6B3C-4AD6-8D0A-47714F9416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40971" y="2811418"/>
            <a:ext cx="4270248" cy="292898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goes here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FC87361-52BB-4BB9-A9EC-67BBE39E10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25795" y="2811418"/>
            <a:ext cx="4270248" cy="292898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2B5A649-3267-8A4F-B386-88705306E8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95612" y="2051723"/>
            <a:ext cx="3760965" cy="66290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5D6EA1-3FF3-024F-9AE6-D7347BC294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80436" y="2051723"/>
            <a:ext cx="3760965" cy="66290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11" name="Picture Placeholder 25">
            <a:extLst>
              <a:ext uri="{FF2B5EF4-FFF2-40B4-BE49-F238E27FC236}">
                <a16:creationId xmlns:a16="http://schemas.microsoft.com/office/drawing/2014/main" id="{8DABFAF6-4FC7-F44A-BEDD-612441EBC68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996618" y="1117600"/>
            <a:ext cx="758952" cy="75895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647992C7-912F-C741-A7D5-E51ADC6C7D2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481442" y="1117600"/>
            <a:ext cx="758952" cy="75895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890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Quote">
    <p:bg>
      <p:bgPr>
        <a:blipFill dpi="0" rotWithShape="1">
          <a:blip r:embed="rId2" cstate="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2C756-F283-478E-B836-5DA225E35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4FD37B4-7DD3-BA49-BFE1-D0AA9A3C1A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6332" y="3115855"/>
            <a:ext cx="7759337" cy="2898961"/>
          </a:xfrm>
        </p:spPr>
        <p:txBody>
          <a:bodyPr/>
          <a:lstStyle>
            <a:lvl1pPr marL="0" indent="0" algn="ctr">
              <a:buNone/>
              <a:defRPr sz="25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8F9B82-EDD1-9B4B-8AEA-C2E7BD80F7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15518" y="2182221"/>
            <a:ext cx="3760965" cy="66290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10" name="Picture Placeholder 25">
            <a:extLst>
              <a:ext uri="{FF2B5EF4-FFF2-40B4-BE49-F238E27FC236}">
                <a16:creationId xmlns:a16="http://schemas.microsoft.com/office/drawing/2014/main" id="{4EDB5969-206E-9B4B-8599-AB16F8B1326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716524" y="1227502"/>
            <a:ext cx="758952" cy="75895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570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with In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46CDC-F252-495A-9FB2-56441834B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501A11C-3D00-434A-ABD8-CC4C3F3EA0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AE828F8-48F0-4817-BF0A-FAE4D531D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106386"/>
            <a:ext cx="9753600" cy="3805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8536D-5BCB-4ACC-8416-1C57408D81C0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EB59F4-6C3A-47C6-B4DB-F70A889F50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750051-73D5-43A3-B5F7-7B9AF4B247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E0F57E1C-CD52-B74C-AD7C-8206F6705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5381" y="169614"/>
            <a:ext cx="954958" cy="2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67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AFCFF-0CCE-4D3E-90D2-E6312B45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D9E2A0D2-3018-4122-A527-208C6476E9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9401" y="4191078"/>
            <a:ext cx="2667600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20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Role at NORC</a:t>
            </a:r>
          </a:p>
          <a:p>
            <a:pPr lvl="2"/>
            <a:r>
              <a:rPr lang="en-US"/>
              <a:t>Department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107EB35F-5DF3-406A-A6F1-F66507AFDC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62200" y="4191078"/>
            <a:ext cx="2667600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20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Role at NORC</a:t>
            </a:r>
          </a:p>
          <a:p>
            <a:pPr lvl="2"/>
            <a:r>
              <a:rPr lang="en-US"/>
              <a:t>Department</a:t>
            </a:r>
          </a:p>
        </p:txBody>
      </p:sp>
      <p:sp>
        <p:nvSpPr>
          <p:cNvPr id="52" name="Text Placeholder 34">
            <a:extLst>
              <a:ext uri="{FF2B5EF4-FFF2-40B4-BE49-F238E27FC236}">
                <a16:creationId xmlns:a16="http://schemas.microsoft.com/office/drawing/2014/main" id="{85E3F66C-26CB-4011-8B99-E39F3F9289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62509" y="4191078"/>
            <a:ext cx="2667600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20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Role at NORC</a:t>
            </a:r>
          </a:p>
          <a:p>
            <a:pPr lvl="2"/>
            <a:r>
              <a:rPr lang="en-US"/>
              <a:t>Department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6270101-726C-4262-9C8F-D3E2CDF31C96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1434939" y="1804530"/>
            <a:ext cx="1972813" cy="197281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79AB6FE3-492D-4BF8-A7E2-5519194F5B9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5136908" y="1804530"/>
            <a:ext cx="1972813" cy="197281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DCAE5250-FF84-4DA8-BD73-2B5FBDE043F6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8838878" y="1804530"/>
            <a:ext cx="1972813" cy="197281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5325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CF80-6D95-421F-9271-B53158395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F4959E-D7A4-4B79-BA61-5F20142F4EE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94064" y="1156737"/>
            <a:ext cx="3200400" cy="169922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 baseline="0">
                <a:latin typeface="Roboto" pitchFamily="2" charset="0"/>
                <a:ea typeface="Roboto" pitchFamily="2" charset="0"/>
              </a:defRPr>
            </a:lvl1pPr>
            <a:lvl2pPr marL="0">
              <a:spcBef>
                <a:spcPts val="0"/>
              </a:spcBef>
              <a:spcAft>
                <a:spcPts val="1600"/>
              </a:spcAft>
              <a:buFontTx/>
              <a:buNone/>
              <a:defRPr sz="1400" b="1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600" b="1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3pPr>
            <a:lvl4pPr marL="0" indent="-1588"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4pPr>
            <a:lvl5pPr marL="0" marR="0" indent="-15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1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5pPr>
            <a:lvl6pPr marL="0" indent="0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Role at NORC</a:t>
            </a:r>
          </a:p>
          <a:p>
            <a:pPr lvl="2"/>
            <a:r>
              <a:rPr lang="en-US"/>
              <a:t>Expertise</a:t>
            </a:r>
          </a:p>
          <a:p>
            <a:pPr lvl="3"/>
            <a:r>
              <a:rPr lang="en-US"/>
              <a:t>Details</a:t>
            </a:r>
          </a:p>
          <a:p>
            <a:pPr lvl="4"/>
            <a:r>
              <a:rPr lang="en-US"/>
              <a:t>Previously</a:t>
            </a:r>
          </a:p>
          <a:p>
            <a:pPr lvl="5"/>
            <a:r>
              <a:rPr lang="en-US"/>
              <a:t>Details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663E54-A8B2-41F1-A69A-944F8D8894B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94064" y="3901434"/>
            <a:ext cx="3200400" cy="169922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 baseline="0">
                <a:latin typeface="Roboto" pitchFamily="2" charset="0"/>
                <a:ea typeface="Roboto" pitchFamily="2" charset="0"/>
              </a:defRPr>
            </a:lvl1pPr>
            <a:lvl2pPr marL="0">
              <a:spcBef>
                <a:spcPts val="0"/>
              </a:spcBef>
              <a:spcAft>
                <a:spcPts val="1600"/>
              </a:spcAft>
              <a:buFontTx/>
              <a:buNone/>
              <a:defRPr sz="1400" b="1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600" b="1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3pPr>
            <a:lvl4pPr marL="0" indent="-1588"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4pPr>
            <a:lvl5pPr marL="0" marR="0" indent="-15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1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5pPr>
            <a:lvl6pPr marL="0" indent="0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Role at NORC</a:t>
            </a:r>
          </a:p>
          <a:p>
            <a:pPr lvl="2"/>
            <a:r>
              <a:rPr lang="en-US"/>
              <a:t>Expertise</a:t>
            </a:r>
          </a:p>
          <a:p>
            <a:pPr lvl="3"/>
            <a:r>
              <a:rPr lang="en-US"/>
              <a:t>Details</a:t>
            </a:r>
          </a:p>
          <a:p>
            <a:pPr lvl="4"/>
            <a:r>
              <a:rPr lang="en-US"/>
              <a:t>Previously</a:t>
            </a:r>
          </a:p>
          <a:p>
            <a:pPr lvl="5"/>
            <a:r>
              <a:rPr lang="en-US"/>
              <a:t>Details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6B959C2-7E0D-4778-964D-AE8B8F2EE6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85163" y="1167623"/>
            <a:ext cx="3200400" cy="169922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 baseline="0">
                <a:latin typeface="Roboto" pitchFamily="2" charset="0"/>
                <a:ea typeface="Roboto" pitchFamily="2" charset="0"/>
              </a:defRPr>
            </a:lvl1pPr>
            <a:lvl2pPr marL="0">
              <a:spcBef>
                <a:spcPts val="0"/>
              </a:spcBef>
              <a:spcAft>
                <a:spcPts val="1600"/>
              </a:spcAft>
              <a:buFontTx/>
              <a:buNone/>
              <a:defRPr sz="1400" b="1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600" b="1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3pPr>
            <a:lvl4pPr marL="0" indent="-1588"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4pPr>
            <a:lvl5pPr marL="0" marR="0" indent="-15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1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5pPr>
            <a:lvl6pPr marL="0" indent="0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Role at NORC</a:t>
            </a:r>
          </a:p>
          <a:p>
            <a:pPr lvl="2"/>
            <a:r>
              <a:rPr lang="en-US"/>
              <a:t>Expertise</a:t>
            </a:r>
          </a:p>
          <a:p>
            <a:pPr lvl="3"/>
            <a:r>
              <a:rPr lang="en-US"/>
              <a:t>Details</a:t>
            </a:r>
          </a:p>
          <a:p>
            <a:pPr lvl="4"/>
            <a:r>
              <a:rPr lang="en-US"/>
              <a:t>Previously</a:t>
            </a:r>
          </a:p>
          <a:p>
            <a:pPr lvl="5"/>
            <a:r>
              <a:rPr lang="en-US"/>
              <a:t>Details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4B9BB3D-40B4-4508-9C69-2FA0B01803C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85163" y="3901434"/>
            <a:ext cx="3200400" cy="169922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 baseline="0">
                <a:latin typeface="Roboto" pitchFamily="2" charset="0"/>
                <a:ea typeface="Roboto" pitchFamily="2" charset="0"/>
              </a:defRPr>
            </a:lvl1pPr>
            <a:lvl2pPr marL="0">
              <a:spcBef>
                <a:spcPts val="0"/>
              </a:spcBef>
              <a:spcAft>
                <a:spcPts val="1600"/>
              </a:spcAft>
              <a:buFontTx/>
              <a:buNone/>
              <a:defRPr sz="1400" b="1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600" b="1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3pPr>
            <a:lvl4pPr marL="0" indent="-1588"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4pPr>
            <a:lvl5pPr marL="0" marR="0" indent="-15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1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5pPr>
            <a:lvl6pPr marL="0" indent="0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Role at NORC</a:t>
            </a:r>
          </a:p>
          <a:p>
            <a:pPr lvl="2"/>
            <a:r>
              <a:rPr lang="en-US"/>
              <a:t>Expertise</a:t>
            </a:r>
          </a:p>
          <a:p>
            <a:pPr lvl="3"/>
            <a:r>
              <a:rPr lang="en-US"/>
              <a:t>Details</a:t>
            </a:r>
          </a:p>
          <a:p>
            <a:pPr lvl="4"/>
            <a:r>
              <a:rPr lang="en-US"/>
              <a:t>Previously</a:t>
            </a:r>
          </a:p>
          <a:p>
            <a:pPr lvl="5"/>
            <a:r>
              <a:rPr lang="en-US"/>
              <a:t>Details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6270101-726C-4262-9C8F-D3E2CDF31C96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673828" y="1141553"/>
            <a:ext cx="1747639" cy="1747639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B66CE158-9105-F340-8C31-F9A084AF9E9E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673828" y="3874230"/>
            <a:ext cx="1747639" cy="1747639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AD2AEDF7-B42E-B949-BB18-5C747E42058E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6364929" y="1141553"/>
            <a:ext cx="1747639" cy="1747639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77AB5467-4F87-A34D-9EE1-D2B1ABEB391C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364929" y="3874230"/>
            <a:ext cx="1747639" cy="1747639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 b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2894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6CEE-5707-44FA-A0C2-AC5366533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26A367-871B-4549-89D6-54AFD4C37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2656114" cy="4463824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174625" indent="-174625"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latin typeface="Roboto" pitchFamily="2" charset="0"/>
                <a:ea typeface="Roboto" pitchFamily="2" charset="0"/>
              </a:defRPr>
            </a:lvl2pPr>
            <a:lvl3pPr marL="401638" indent="-228600">
              <a:buFont typeface="Roboto Lt" pitchFamily="2" charset="0"/>
              <a:buChar char="–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2074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1B22-AEFA-43E4-AB45-7C921953B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3839C-6237-4FD5-AD4A-89AF8343FF2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470762"/>
            <a:ext cx="3886200" cy="3906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DA033C-DEE4-494F-AC41-3614A56F6A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800" y="5525080"/>
            <a:ext cx="3886200" cy="4572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website.com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B70F33-D11C-4141-B6F7-7DCACB496F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4"/>
          <a:stretch/>
        </p:blipFill>
        <p:spPr>
          <a:xfrm>
            <a:off x="3455470" y="486235"/>
            <a:ext cx="8736532" cy="6371765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32B04B7-D92A-4B24-BE85-1D60FABB80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05828" y="1440944"/>
            <a:ext cx="6586171" cy="4154785"/>
          </a:xfrm>
          <a:noFill/>
        </p:spPr>
        <p:txBody>
          <a:bodyPr tIns="1280160"/>
          <a:lstStyle>
            <a:lvl1pPr marL="0" indent="0" algn="ctr">
              <a:buNone/>
              <a:defRPr sz="2000" b="1"/>
            </a:lvl1pPr>
          </a:lstStyle>
          <a:p>
            <a:r>
              <a:rPr lang="en-US"/>
              <a:t>Click the icon to add a site image/screenshot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42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B4810-B509-FA4D-9D5B-F7089905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691" y="854765"/>
            <a:ext cx="6902309" cy="5615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5039E1-8508-4152-846B-591EAB8CC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3839C-6237-4FD5-AD4A-89AF8343FF2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435100"/>
            <a:ext cx="6082393" cy="3941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DA033C-DEE4-494F-AC41-3614A56F6A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85264" y="5869239"/>
            <a:ext cx="4076700" cy="4572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website.com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68E15FC-9154-4399-91C4-C82F8642029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812158" y="1202635"/>
            <a:ext cx="2951920" cy="4194312"/>
          </a:xfrm>
          <a:prstGeom prst="roundRect">
            <a:avLst>
              <a:gd name="adj" fmla="val 1237"/>
            </a:avLst>
          </a:prstGeom>
          <a:noFill/>
        </p:spPr>
        <p:txBody>
          <a:bodyPr lIns="182880" tIns="640080" rIns="182880"/>
          <a:lstStyle>
            <a:lvl1pPr marL="0" indent="0" algn="ctr">
              <a:buNone/>
              <a:defRPr sz="1800" b="1"/>
            </a:lvl1pPr>
          </a:lstStyle>
          <a:p>
            <a:r>
              <a:rPr lang="en-US"/>
              <a:t>Click the icon to add a site image/screenshot</a:t>
            </a:r>
          </a:p>
        </p:txBody>
      </p:sp>
    </p:spTree>
    <p:extLst>
      <p:ext uri="{BB962C8B-B14F-4D97-AF65-F5344CB8AC3E}">
        <p14:creationId xmlns:p14="http://schemas.microsoft.com/office/powerpoint/2010/main" val="4160377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Horizontal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object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54F26DC-6BA5-0243-A174-26CB5C1205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663" y="880533"/>
            <a:ext cx="10830337" cy="4988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685962-3A52-4F29-909D-E8F9FAA05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3839C-6237-4FD5-AD4A-89AF8343FF2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1" y="1308574"/>
            <a:ext cx="3886199" cy="4068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DA033C-DEE4-494F-AC41-3614A56F6A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4705" y="5869239"/>
            <a:ext cx="4076700" cy="4572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website.com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4E17401-6986-4CA4-842C-ABB02F0E370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575852" y="1308573"/>
            <a:ext cx="5575852" cy="3861944"/>
          </a:xfrm>
          <a:prstGeom prst="roundRect">
            <a:avLst>
              <a:gd name="adj" fmla="val 1997"/>
            </a:avLst>
          </a:prstGeom>
          <a:noFill/>
        </p:spPr>
        <p:txBody>
          <a:bodyPr tIns="1280160"/>
          <a:lstStyle>
            <a:lvl1pPr marL="0" indent="0" algn="ctr">
              <a:buNone/>
              <a:defRPr sz="2000" b="1"/>
            </a:lvl1pPr>
          </a:lstStyle>
          <a:p>
            <a:r>
              <a:rPr lang="en-US"/>
              <a:t>Click the icon to add a site image/screenshot</a:t>
            </a:r>
          </a:p>
        </p:txBody>
      </p:sp>
    </p:spTree>
    <p:extLst>
      <p:ext uri="{BB962C8B-B14F-4D97-AF65-F5344CB8AC3E}">
        <p14:creationId xmlns:p14="http://schemas.microsoft.com/office/powerpoint/2010/main" val="10314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Mobi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white cellphone with a blank screen&#10;&#10;Description automatically generated with low confidence">
            <a:extLst>
              <a:ext uri="{FF2B5EF4-FFF2-40B4-BE49-F238E27FC236}">
                <a16:creationId xmlns:a16="http://schemas.microsoft.com/office/drawing/2014/main" id="{631B46C2-F49C-D04E-8C19-6FB5F3203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311" y="935665"/>
            <a:ext cx="5156689" cy="5390774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239852-DD90-9F48-8E79-898FBA1CB8F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auto">
          <a:xfrm>
            <a:off x="7970573" y="1089836"/>
            <a:ext cx="2112578" cy="4556053"/>
          </a:xfrm>
          <a:custGeom>
            <a:avLst/>
            <a:gdLst>
              <a:gd name="connsiteX0" fmla="*/ 356212 w 2112578"/>
              <a:gd name="connsiteY0" fmla="*/ 0 h 4556053"/>
              <a:gd name="connsiteX1" fmla="*/ 466997 w 2112578"/>
              <a:gd name="connsiteY1" fmla="*/ 0 h 4556053"/>
              <a:gd name="connsiteX2" fmla="*/ 498016 w 2112578"/>
              <a:gd name="connsiteY2" fmla="*/ 84227 h 4556053"/>
              <a:gd name="connsiteX3" fmla="*/ 577782 w 2112578"/>
              <a:gd name="connsiteY3" fmla="*/ 164021 h 4556053"/>
              <a:gd name="connsiteX4" fmla="*/ 812647 w 2112578"/>
              <a:gd name="connsiteY4" fmla="*/ 174365 h 4556053"/>
              <a:gd name="connsiteX5" fmla="*/ 1299927 w 2112578"/>
              <a:gd name="connsiteY5" fmla="*/ 174365 h 4556053"/>
              <a:gd name="connsiteX6" fmla="*/ 1534791 w 2112578"/>
              <a:gd name="connsiteY6" fmla="*/ 164021 h 4556053"/>
              <a:gd name="connsiteX7" fmla="*/ 1614557 w 2112578"/>
              <a:gd name="connsiteY7" fmla="*/ 84227 h 4556053"/>
              <a:gd name="connsiteX8" fmla="*/ 1645577 w 2112578"/>
              <a:gd name="connsiteY8" fmla="*/ 0 h 4556053"/>
              <a:gd name="connsiteX9" fmla="*/ 1756361 w 2112578"/>
              <a:gd name="connsiteY9" fmla="*/ 0 h 4556053"/>
              <a:gd name="connsiteX10" fmla="*/ 2047359 w 2112578"/>
              <a:gd name="connsiteY10" fmla="*/ 97527 h 4556053"/>
              <a:gd name="connsiteX11" fmla="*/ 2112353 w 2112578"/>
              <a:gd name="connsiteY11" fmla="*/ 468420 h 4556053"/>
              <a:gd name="connsiteX12" fmla="*/ 2112353 w 2112578"/>
              <a:gd name="connsiteY12" fmla="*/ 4029600 h 4556053"/>
              <a:gd name="connsiteX13" fmla="*/ 1927711 w 2112578"/>
              <a:gd name="connsiteY13" fmla="*/ 4536441 h 4556053"/>
              <a:gd name="connsiteX14" fmla="*/ 1669211 w 2112578"/>
              <a:gd name="connsiteY14" fmla="*/ 4555651 h 4556053"/>
              <a:gd name="connsiteX15" fmla="*/ 443363 w 2112578"/>
              <a:gd name="connsiteY15" fmla="*/ 4555651 h 4556053"/>
              <a:gd name="connsiteX16" fmla="*/ 184864 w 2112578"/>
              <a:gd name="connsiteY16" fmla="*/ 4536441 h 4556053"/>
              <a:gd name="connsiteX17" fmla="*/ 222 w 2112578"/>
              <a:gd name="connsiteY17" fmla="*/ 4029600 h 4556053"/>
              <a:gd name="connsiteX18" fmla="*/ 222 w 2112578"/>
              <a:gd name="connsiteY18" fmla="*/ 468420 h 4556053"/>
              <a:gd name="connsiteX19" fmla="*/ 65216 w 2112578"/>
              <a:gd name="connsiteY19" fmla="*/ 97527 h 4556053"/>
              <a:gd name="connsiteX20" fmla="*/ 356212 w 2112578"/>
              <a:gd name="connsiteY20" fmla="*/ 0 h 455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12578" h="4556053">
                <a:moveTo>
                  <a:pt x="356212" y="0"/>
                </a:moveTo>
                <a:lnTo>
                  <a:pt x="466997" y="0"/>
                </a:lnTo>
                <a:cubicBezTo>
                  <a:pt x="499066" y="11526"/>
                  <a:pt x="487484" y="51527"/>
                  <a:pt x="498016" y="84227"/>
                </a:cubicBezTo>
                <a:cubicBezTo>
                  <a:pt x="510026" y="121509"/>
                  <a:pt x="541902" y="150382"/>
                  <a:pt x="577782" y="164021"/>
                </a:cubicBezTo>
                <a:cubicBezTo>
                  <a:pt x="635863" y="186098"/>
                  <a:pt x="737860" y="174365"/>
                  <a:pt x="812647" y="174365"/>
                </a:cubicBezTo>
                <a:lnTo>
                  <a:pt x="1299927" y="174365"/>
                </a:lnTo>
                <a:cubicBezTo>
                  <a:pt x="1374713" y="174365"/>
                  <a:pt x="1476710" y="186098"/>
                  <a:pt x="1534791" y="164021"/>
                </a:cubicBezTo>
                <a:cubicBezTo>
                  <a:pt x="1570671" y="150382"/>
                  <a:pt x="1602547" y="121509"/>
                  <a:pt x="1614557" y="84227"/>
                </a:cubicBezTo>
                <a:cubicBezTo>
                  <a:pt x="1625089" y="51527"/>
                  <a:pt x="1613508" y="11526"/>
                  <a:pt x="1645577" y="0"/>
                </a:cubicBezTo>
                <a:lnTo>
                  <a:pt x="1756361" y="0"/>
                </a:lnTo>
                <a:cubicBezTo>
                  <a:pt x="1887281" y="0"/>
                  <a:pt x="1991256" y="23510"/>
                  <a:pt x="2047359" y="97527"/>
                </a:cubicBezTo>
                <a:cubicBezTo>
                  <a:pt x="2116754" y="189097"/>
                  <a:pt x="2112353" y="306808"/>
                  <a:pt x="2112353" y="468420"/>
                </a:cubicBezTo>
                <a:lnTo>
                  <a:pt x="2112353" y="4029600"/>
                </a:lnTo>
                <a:cubicBezTo>
                  <a:pt x="2112368" y="4292937"/>
                  <a:pt x="2126533" y="4466518"/>
                  <a:pt x="1927711" y="4536441"/>
                </a:cubicBezTo>
                <a:cubicBezTo>
                  <a:pt x="1859274" y="4560512"/>
                  <a:pt x="1761798" y="4555651"/>
                  <a:pt x="1669211" y="4555651"/>
                </a:cubicBezTo>
                <a:lnTo>
                  <a:pt x="443363" y="4555651"/>
                </a:lnTo>
                <a:cubicBezTo>
                  <a:pt x="350775" y="4555651"/>
                  <a:pt x="253299" y="4560512"/>
                  <a:pt x="184864" y="4536441"/>
                </a:cubicBezTo>
                <a:cubicBezTo>
                  <a:pt x="-13959" y="4466518"/>
                  <a:pt x="222" y="4292937"/>
                  <a:pt x="222" y="4029600"/>
                </a:cubicBezTo>
                <a:lnTo>
                  <a:pt x="222" y="468420"/>
                </a:lnTo>
                <a:cubicBezTo>
                  <a:pt x="222" y="306808"/>
                  <a:pt x="-4181" y="189097"/>
                  <a:pt x="65216" y="97527"/>
                </a:cubicBezTo>
                <a:cubicBezTo>
                  <a:pt x="121317" y="23510"/>
                  <a:pt x="225293" y="0"/>
                  <a:pt x="35621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tIns="640080" rIns="18288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the icon to add a site image/ screenshot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50883-3D0C-44C6-AA4E-B1D9D58CA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3839C-6237-4FD5-AD4A-89AF8343FF2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1" y="1391236"/>
            <a:ext cx="6253842" cy="3985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DA033C-DEE4-494F-AC41-3614A56F6A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35311" y="5869239"/>
            <a:ext cx="4076700" cy="4572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website.com</a:t>
            </a:r>
          </a:p>
        </p:txBody>
      </p:sp>
    </p:spTree>
    <p:extLst>
      <p:ext uri="{BB962C8B-B14F-4D97-AF65-F5344CB8AC3E}">
        <p14:creationId xmlns:p14="http://schemas.microsoft.com/office/powerpoint/2010/main" val="249692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ondary Divider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7C9376-ABFF-644E-982D-8EA62FFF1AB1}"/>
              </a:ext>
            </a:extLst>
          </p:cNvPr>
          <p:cNvSpPr/>
          <p:nvPr userDrawn="1"/>
        </p:nvSpPr>
        <p:spPr>
          <a:xfrm>
            <a:off x="3941379" y="0"/>
            <a:ext cx="8250621" cy="6858000"/>
          </a:xfrm>
          <a:prstGeom prst="rect">
            <a:avLst/>
          </a:prstGeom>
          <a:gradFill>
            <a:gsLst>
              <a:gs pos="0">
                <a:srgbClr val="F9F9F6">
                  <a:alpha val="0"/>
                </a:srgbClr>
              </a:gs>
              <a:gs pos="100000">
                <a:srgbClr val="F9F9F6">
                  <a:alpha val="66000"/>
                </a:srgbClr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1058A-729C-4C6A-8611-9065C061D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247984"/>
            <a:ext cx="10287000" cy="877130"/>
          </a:xfrm>
        </p:spPr>
        <p:txBody>
          <a:bodyPr tIns="45720" bIns="45720" anchor="t" anchorCtr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defRPr sz="4500" cap="none" spc="0" baseline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Secondary Divider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0328-7DD6-4F37-B3D1-A02876CCA0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19200" y="3124200"/>
            <a:ext cx="10287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E9ED99-F186-4C22-AD00-6B49E9EA34BD}"/>
              </a:ext>
            </a:extLst>
          </p:cNvPr>
          <p:cNvCxnSpPr/>
          <p:nvPr userDrawn="1"/>
        </p:nvCxnSpPr>
        <p:spPr bwMode="auto">
          <a:xfrm>
            <a:off x="1219200" y="2180803"/>
            <a:ext cx="11049000" cy="0"/>
          </a:xfrm>
          <a:prstGeom prst="line">
            <a:avLst/>
          </a:prstGeom>
          <a:solidFill>
            <a:schemeClr val="accent1"/>
          </a:solidFill>
          <a:ln w="444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DC8C41A-01FF-4A0F-91BA-5E4E2AA67B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69586" y="5928519"/>
            <a:ext cx="2496312" cy="396081"/>
            <a:chOff x="6300357" y="6013183"/>
            <a:chExt cx="2202533" cy="34946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CF87D22-7295-4215-BFA9-E863C382C5C3}"/>
                </a:ext>
              </a:extLst>
            </p:cNvPr>
            <p:cNvSpPr/>
            <p:nvPr/>
          </p:nvSpPr>
          <p:spPr>
            <a:xfrm>
              <a:off x="7993841" y="6070243"/>
              <a:ext cx="509049" cy="271752"/>
            </a:xfrm>
            <a:custGeom>
              <a:avLst/>
              <a:gdLst>
                <a:gd name="connsiteX0" fmla="*/ 204393 w 509049"/>
                <a:gd name="connsiteY0" fmla="*/ 230266 h 271752"/>
                <a:gd name="connsiteX1" fmla="*/ 193360 w 509049"/>
                <a:gd name="connsiteY1" fmla="*/ 240061 h 271752"/>
                <a:gd name="connsiteX2" fmla="*/ 204393 w 509049"/>
                <a:gd name="connsiteY2" fmla="*/ 249759 h 271752"/>
                <a:gd name="connsiteX3" fmla="*/ 216738 w 509049"/>
                <a:gd name="connsiteY3" fmla="*/ 244217 h 271752"/>
                <a:gd name="connsiteX4" fmla="*/ 216738 w 509049"/>
                <a:gd name="connsiteY4" fmla="*/ 235808 h 271752"/>
                <a:gd name="connsiteX5" fmla="*/ 204393 w 509049"/>
                <a:gd name="connsiteY5" fmla="*/ 230266 h 271752"/>
                <a:gd name="connsiteX6" fmla="*/ 313179 w 509049"/>
                <a:gd name="connsiteY6" fmla="*/ 214102 h 271752"/>
                <a:gd name="connsiteX7" fmla="*/ 298244 w 509049"/>
                <a:gd name="connsiteY7" fmla="*/ 231286 h 271752"/>
                <a:gd name="connsiteX8" fmla="*/ 313179 w 509049"/>
                <a:gd name="connsiteY8" fmla="*/ 248565 h 271752"/>
                <a:gd name="connsiteX9" fmla="*/ 328019 w 509049"/>
                <a:gd name="connsiteY9" fmla="*/ 231286 h 271752"/>
                <a:gd name="connsiteX10" fmla="*/ 313179 w 509049"/>
                <a:gd name="connsiteY10" fmla="*/ 214102 h 271752"/>
                <a:gd name="connsiteX11" fmla="*/ 258011 w 509049"/>
                <a:gd name="connsiteY11" fmla="*/ 214102 h 271752"/>
                <a:gd name="connsiteX12" fmla="*/ 243635 w 509049"/>
                <a:gd name="connsiteY12" fmla="*/ 231095 h 271752"/>
                <a:gd name="connsiteX13" fmla="*/ 258011 w 509049"/>
                <a:gd name="connsiteY13" fmla="*/ 248087 h 271752"/>
                <a:gd name="connsiteX14" fmla="*/ 271363 w 509049"/>
                <a:gd name="connsiteY14" fmla="*/ 240793 h 271752"/>
                <a:gd name="connsiteX15" fmla="*/ 271363 w 509049"/>
                <a:gd name="connsiteY15" fmla="*/ 221300 h 271752"/>
                <a:gd name="connsiteX16" fmla="*/ 258011 w 509049"/>
                <a:gd name="connsiteY16" fmla="*/ 214102 h 271752"/>
                <a:gd name="connsiteX17" fmla="*/ 119163 w 509049"/>
                <a:gd name="connsiteY17" fmla="*/ 209006 h 271752"/>
                <a:gd name="connsiteX18" fmla="*/ 126119 w 509049"/>
                <a:gd name="connsiteY18" fmla="*/ 209006 h 271752"/>
                <a:gd name="connsiteX19" fmla="*/ 126119 w 509049"/>
                <a:gd name="connsiteY19" fmla="*/ 253630 h 271752"/>
                <a:gd name="connsiteX20" fmla="*/ 119163 w 509049"/>
                <a:gd name="connsiteY20" fmla="*/ 253630 h 271752"/>
                <a:gd name="connsiteX21" fmla="*/ 256331 w 509049"/>
                <a:gd name="connsiteY21" fmla="*/ 207923 h 271752"/>
                <a:gd name="connsiteX22" fmla="*/ 271363 w 509049"/>
                <a:gd name="connsiteY22" fmla="*/ 215774 h 271752"/>
                <a:gd name="connsiteX23" fmla="*/ 271363 w 509049"/>
                <a:gd name="connsiteY23" fmla="*/ 209022 h 271752"/>
                <a:gd name="connsiteX24" fmla="*/ 278319 w 509049"/>
                <a:gd name="connsiteY24" fmla="*/ 209022 h 271752"/>
                <a:gd name="connsiteX25" fmla="*/ 278319 w 509049"/>
                <a:gd name="connsiteY25" fmla="*/ 252355 h 271752"/>
                <a:gd name="connsiteX26" fmla="*/ 256987 w 509049"/>
                <a:gd name="connsiteY26" fmla="*/ 271752 h 271752"/>
                <a:gd name="connsiteX27" fmla="*/ 238901 w 509049"/>
                <a:gd name="connsiteY27" fmla="*/ 265095 h 271752"/>
                <a:gd name="connsiteX28" fmla="*/ 242420 w 509049"/>
                <a:gd name="connsiteY28" fmla="*/ 259920 h 271752"/>
                <a:gd name="connsiteX29" fmla="*/ 256987 w 509049"/>
                <a:gd name="connsiteY29" fmla="*/ 266019 h 271752"/>
                <a:gd name="connsiteX30" fmla="*/ 271363 w 509049"/>
                <a:gd name="connsiteY30" fmla="*/ 252626 h 271752"/>
                <a:gd name="connsiteX31" fmla="*/ 271363 w 509049"/>
                <a:gd name="connsiteY31" fmla="*/ 246256 h 271752"/>
                <a:gd name="connsiteX32" fmla="*/ 256331 w 509049"/>
                <a:gd name="connsiteY32" fmla="*/ 254202 h 271752"/>
                <a:gd name="connsiteX33" fmla="*/ 236391 w 509049"/>
                <a:gd name="connsiteY33" fmla="*/ 231110 h 271752"/>
                <a:gd name="connsiteX34" fmla="*/ 256331 w 509049"/>
                <a:gd name="connsiteY34" fmla="*/ 207923 h 271752"/>
                <a:gd name="connsiteX35" fmla="*/ 313179 w 509049"/>
                <a:gd name="connsiteY35" fmla="*/ 207907 h 271752"/>
                <a:gd name="connsiteX36" fmla="*/ 335358 w 509049"/>
                <a:gd name="connsiteY36" fmla="*/ 231286 h 271752"/>
                <a:gd name="connsiteX37" fmla="*/ 313179 w 509049"/>
                <a:gd name="connsiteY37" fmla="*/ 254760 h 271752"/>
                <a:gd name="connsiteX38" fmla="*/ 291016 w 509049"/>
                <a:gd name="connsiteY38" fmla="*/ 231286 h 271752"/>
                <a:gd name="connsiteX39" fmla="*/ 313179 w 509049"/>
                <a:gd name="connsiteY39" fmla="*/ 207907 h 271752"/>
                <a:gd name="connsiteX40" fmla="*/ 206360 w 509049"/>
                <a:gd name="connsiteY40" fmla="*/ 207907 h 271752"/>
                <a:gd name="connsiteX41" fmla="*/ 223710 w 509049"/>
                <a:gd name="connsiteY41" fmla="*/ 222972 h 271752"/>
                <a:gd name="connsiteX42" fmla="*/ 223710 w 509049"/>
                <a:gd name="connsiteY42" fmla="*/ 253645 h 271752"/>
                <a:gd name="connsiteX43" fmla="*/ 216754 w 509049"/>
                <a:gd name="connsiteY43" fmla="*/ 253645 h 271752"/>
                <a:gd name="connsiteX44" fmla="*/ 216754 w 509049"/>
                <a:gd name="connsiteY44" fmla="*/ 248549 h 271752"/>
                <a:gd name="connsiteX45" fmla="*/ 216738 w 509049"/>
                <a:gd name="connsiteY45" fmla="*/ 248549 h 271752"/>
                <a:gd name="connsiteX46" fmla="*/ 201899 w 509049"/>
                <a:gd name="connsiteY46" fmla="*/ 254744 h 271752"/>
                <a:gd name="connsiteX47" fmla="*/ 186212 w 509049"/>
                <a:gd name="connsiteY47" fmla="*/ 239965 h 271752"/>
                <a:gd name="connsiteX48" fmla="*/ 201899 w 509049"/>
                <a:gd name="connsiteY48" fmla="*/ 225282 h 271752"/>
                <a:gd name="connsiteX49" fmla="*/ 216738 w 509049"/>
                <a:gd name="connsiteY49" fmla="*/ 231381 h 271752"/>
                <a:gd name="connsiteX50" fmla="*/ 216738 w 509049"/>
                <a:gd name="connsiteY50" fmla="*/ 223339 h 271752"/>
                <a:gd name="connsiteX51" fmla="*/ 205417 w 509049"/>
                <a:gd name="connsiteY51" fmla="*/ 213911 h 271752"/>
                <a:gd name="connsiteX52" fmla="*/ 191697 w 509049"/>
                <a:gd name="connsiteY52" fmla="*/ 220106 h 271752"/>
                <a:gd name="connsiteX53" fmla="*/ 188451 w 509049"/>
                <a:gd name="connsiteY53" fmla="*/ 215296 h 271752"/>
                <a:gd name="connsiteX54" fmla="*/ 206360 w 509049"/>
                <a:gd name="connsiteY54" fmla="*/ 207907 h 271752"/>
                <a:gd name="connsiteX55" fmla="*/ 161187 w 509049"/>
                <a:gd name="connsiteY55" fmla="*/ 207907 h 271752"/>
                <a:gd name="connsiteX56" fmla="*/ 177610 w 509049"/>
                <a:gd name="connsiteY56" fmla="*/ 215663 h 271752"/>
                <a:gd name="connsiteX57" fmla="*/ 172972 w 509049"/>
                <a:gd name="connsiteY57" fmla="*/ 219915 h 271752"/>
                <a:gd name="connsiteX58" fmla="*/ 161555 w 509049"/>
                <a:gd name="connsiteY58" fmla="*/ 214086 h 271752"/>
                <a:gd name="connsiteX59" fmla="*/ 146060 w 509049"/>
                <a:gd name="connsiteY59" fmla="*/ 231270 h 271752"/>
                <a:gd name="connsiteX60" fmla="*/ 161555 w 509049"/>
                <a:gd name="connsiteY60" fmla="*/ 248549 h 271752"/>
                <a:gd name="connsiteX61" fmla="*/ 172972 w 509049"/>
                <a:gd name="connsiteY61" fmla="*/ 242720 h 271752"/>
                <a:gd name="connsiteX62" fmla="*/ 177610 w 509049"/>
                <a:gd name="connsiteY62" fmla="*/ 246972 h 271752"/>
                <a:gd name="connsiteX63" fmla="*/ 161187 w 509049"/>
                <a:gd name="connsiteY63" fmla="*/ 254728 h 271752"/>
                <a:gd name="connsiteX64" fmla="*/ 138832 w 509049"/>
                <a:gd name="connsiteY64" fmla="*/ 231254 h 271752"/>
                <a:gd name="connsiteX65" fmla="*/ 161187 w 509049"/>
                <a:gd name="connsiteY65" fmla="*/ 207907 h 271752"/>
                <a:gd name="connsiteX66" fmla="*/ 122601 w 509049"/>
                <a:gd name="connsiteY66" fmla="*/ 192205 h 271752"/>
                <a:gd name="connsiteX67" fmla="*/ 127335 w 509049"/>
                <a:gd name="connsiteY67" fmla="*/ 196823 h 271752"/>
                <a:gd name="connsiteX68" fmla="*/ 122601 w 509049"/>
                <a:gd name="connsiteY68" fmla="*/ 201537 h 271752"/>
                <a:gd name="connsiteX69" fmla="*/ 117964 w 509049"/>
                <a:gd name="connsiteY69" fmla="*/ 196823 h 271752"/>
                <a:gd name="connsiteX70" fmla="*/ 122601 w 509049"/>
                <a:gd name="connsiteY70" fmla="*/ 192205 h 271752"/>
                <a:gd name="connsiteX71" fmla="*/ 66585 w 509049"/>
                <a:gd name="connsiteY71" fmla="*/ 192014 h 271752"/>
                <a:gd name="connsiteX72" fmla="*/ 73541 w 509049"/>
                <a:gd name="connsiteY72" fmla="*/ 192014 h 271752"/>
                <a:gd name="connsiteX73" fmla="*/ 73541 w 509049"/>
                <a:gd name="connsiteY73" fmla="*/ 215488 h 271752"/>
                <a:gd name="connsiteX74" fmla="*/ 89596 w 509049"/>
                <a:gd name="connsiteY74" fmla="*/ 207908 h 271752"/>
                <a:gd name="connsiteX75" fmla="*/ 103875 w 509049"/>
                <a:gd name="connsiteY75" fmla="*/ 222129 h 271752"/>
                <a:gd name="connsiteX76" fmla="*/ 103875 w 509049"/>
                <a:gd name="connsiteY76" fmla="*/ 253630 h 271752"/>
                <a:gd name="connsiteX77" fmla="*/ 96919 w 509049"/>
                <a:gd name="connsiteY77" fmla="*/ 253630 h 271752"/>
                <a:gd name="connsiteX78" fmla="*/ 96919 w 509049"/>
                <a:gd name="connsiteY78" fmla="*/ 224263 h 271752"/>
                <a:gd name="connsiteX79" fmla="*/ 86813 w 509049"/>
                <a:gd name="connsiteY79" fmla="*/ 214103 h 271752"/>
                <a:gd name="connsiteX80" fmla="*/ 73541 w 509049"/>
                <a:gd name="connsiteY80" fmla="*/ 221030 h 271752"/>
                <a:gd name="connsiteX81" fmla="*/ 73541 w 509049"/>
                <a:gd name="connsiteY81" fmla="*/ 253646 h 271752"/>
                <a:gd name="connsiteX82" fmla="*/ 66585 w 509049"/>
                <a:gd name="connsiteY82" fmla="*/ 253646 h 271752"/>
                <a:gd name="connsiteX83" fmla="*/ 31822 w 509049"/>
                <a:gd name="connsiteY83" fmla="*/ 190995 h 271752"/>
                <a:gd name="connsiteX84" fmla="*/ 55568 w 509049"/>
                <a:gd name="connsiteY84" fmla="*/ 203194 h 271752"/>
                <a:gd name="connsiteX85" fmla="*/ 49076 w 509049"/>
                <a:gd name="connsiteY85" fmla="*/ 206793 h 271752"/>
                <a:gd name="connsiteX86" fmla="*/ 31822 w 509049"/>
                <a:gd name="connsiteY86" fmla="*/ 197827 h 271752"/>
                <a:gd name="connsiteX87" fmla="*/ 8251 w 509049"/>
                <a:gd name="connsiteY87" fmla="*/ 222862 h 271752"/>
                <a:gd name="connsiteX88" fmla="*/ 31822 w 509049"/>
                <a:gd name="connsiteY88" fmla="*/ 247897 h 271752"/>
                <a:gd name="connsiteX89" fmla="*/ 49076 w 509049"/>
                <a:gd name="connsiteY89" fmla="*/ 238931 h 271752"/>
                <a:gd name="connsiteX90" fmla="*/ 55664 w 509049"/>
                <a:gd name="connsiteY90" fmla="*/ 242530 h 271752"/>
                <a:gd name="connsiteX91" fmla="*/ 31822 w 509049"/>
                <a:gd name="connsiteY91" fmla="*/ 254729 h 271752"/>
                <a:gd name="connsiteX92" fmla="*/ 288 w 509049"/>
                <a:gd name="connsiteY92" fmla="*/ 222878 h 271752"/>
                <a:gd name="connsiteX93" fmla="*/ 31822 w 509049"/>
                <a:gd name="connsiteY93" fmla="*/ 190995 h 271752"/>
                <a:gd name="connsiteX94" fmla="*/ 452474 w 509049"/>
                <a:gd name="connsiteY94" fmla="*/ 118088 h 271752"/>
                <a:gd name="connsiteX95" fmla="*/ 437539 w 509049"/>
                <a:gd name="connsiteY95" fmla="*/ 135272 h 271752"/>
                <a:gd name="connsiteX96" fmla="*/ 452474 w 509049"/>
                <a:gd name="connsiteY96" fmla="*/ 152551 h 271752"/>
                <a:gd name="connsiteX97" fmla="*/ 467314 w 509049"/>
                <a:gd name="connsiteY97" fmla="*/ 135272 h 271752"/>
                <a:gd name="connsiteX98" fmla="*/ 452474 w 509049"/>
                <a:gd name="connsiteY98" fmla="*/ 118088 h 271752"/>
                <a:gd name="connsiteX99" fmla="*/ 209782 w 509049"/>
                <a:gd name="connsiteY99" fmla="*/ 117626 h 271752"/>
                <a:gd name="connsiteX100" fmla="*/ 195119 w 509049"/>
                <a:gd name="connsiteY100" fmla="*/ 132501 h 271752"/>
                <a:gd name="connsiteX101" fmla="*/ 224526 w 509049"/>
                <a:gd name="connsiteY101" fmla="*/ 132501 h 271752"/>
                <a:gd name="connsiteX102" fmla="*/ 209782 w 509049"/>
                <a:gd name="connsiteY102" fmla="*/ 117626 h 271752"/>
                <a:gd name="connsiteX103" fmla="*/ 364733 w 509049"/>
                <a:gd name="connsiteY103" fmla="*/ 113008 h 271752"/>
                <a:gd name="connsiteX104" fmla="*/ 372249 w 509049"/>
                <a:gd name="connsiteY104" fmla="*/ 113008 h 271752"/>
                <a:gd name="connsiteX105" fmla="*/ 387184 w 509049"/>
                <a:gd name="connsiteY105" fmla="*/ 149589 h 271752"/>
                <a:gd name="connsiteX106" fmla="*/ 402023 w 509049"/>
                <a:gd name="connsiteY106" fmla="*/ 113008 h 271752"/>
                <a:gd name="connsiteX107" fmla="*/ 409635 w 509049"/>
                <a:gd name="connsiteY107" fmla="*/ 113008 h 271752"/>
                <a:gd name="connsiteX108" fmla="*/ 387184 w 509049"/>
                <a:gd name="connsiteY108" fmla="*/ 166693 h 271752"/>
                <a:gd name="connsiteX109" fmla="*/ 374008 w 509049"/>
                <a:gd name="connsiteY109" fmla="*/ 175754 h 271752"/>
                <a:gd name="connsiteX110" fmla="*/ 368907 w 509049"/>
                <a:gd name="connsiteY110" fmla="*/ 175101 h 271752"/>
                <a:gd name="connsiteX111" fmla="*/ 370026 w 509049"/>
                <a:gd name="connsiteY111" fmla="*/ 168811 h 271752"/>
                <a:gd name="connsiteX112" fmla="*/ 373816 w 509049"/>
                <a:gd name="connsiteY112" fmla="*/ 169559 h 271752"/>
                <a:gd name="connsiteX113" fmla="*/ 380500 w 509049"/>
                <a:gd name="connsiteY113" fmla="*/ 164845 h 271752"/>
                <a:gd name="connsiteX114" fmla="*/ 383474 w 509049"/>
                <a:gd name="connsiteY114" fmla="*/ 158093 h 271752"/>
                <a:gd name="connsiteX115" fmla="*/ 136881 w 509049"/>
                <a:gd name="connsiteY115" fmla="*/ 113008 h 271752"/>
                <a:gd name="connsiteX116" fmla="*/ 144397 w 509049"/>
                <a:gd name="connsiteY116" fmla="*/ 113008 h 271752"/>
                <a:gd name="connsiteX117" fmla="*/ 159332 w 509049"/>
                <a:gd name="connsiteY117" fmla="*/ 149589 h 271752"/>
                <a:gd name="connsiteX118" fmla="*/ 174171 w 509049"/>
                <a:gd name="connsiteY118" fmla="*/ 113008 h 271752"/>
                <a:gd name="connsiteX119" fmla="*/ 181783 w 509049"/>
                <a:gd name="connsiteY119" fmla="*/ 113008 h 271752"/>
                <a:gd name="connsiteX120" fmla="*/ 163138 w 509049"/>
                <a:gd name="connsiteY120" fmla="*/ 157631 h 271752"/>
                <a:gd name="connsiteX121" fmla="*/ 155526 w 509049"/>
                <a:gd name="connsiteY121" fmla="*/ 157631 h 271752"/>
                <a:gd name="connsiteX122" fmla="*/ 320502 w 509049"/>
                <a:gd name="connsiteY122" fmla="*/ 113007 h 271752"/>
                <a:gd name="connsiteX123" fmla="*/ 327458 w 509049"/>
                <a:gd name="connsiteY123" fmla="*/ 113007 h 271752"/>
                <a:gd name="connsiteX124" fmla="*/ 327458 w 509049"/>
                <a:gd name="connsiteY124" fmla="*/ 157630 h 271752"/>
                <a:gd name="connsiteX125" fmla="*/ 320502 w 509049"/>
                <a:gd name="connsiteY125" fmla="*/ 157630 h 271752"/>
                <a:gd name="connsiteX126" fmla="*/ 121305 w 509049"/>
                <a:gd name="connsiteY126" fmla="*/ 113007 h 271752"/>
                <a:gd name="connsiteX127" fmla="*/ 128261 w 509049"/>
                <a:gd name="connsiteY127" fmla="*/ 113007 h 271752"/>
                <a:gd name="connsiteX128" fmla="*/ 128261 w 509049"/>
                <a:gd name="connsiteY128" fmla="*/ 157630 h 271752"/>
                <a:gd name="connsiteX129" fmla="*/ 121305 w 509049"/>
                <a:gd name="connsiteY129" fmla="*/ 157630 h 271752"/>
                <a:gd name="connsiteX130" fmla="*/ 265878 w 509049"/>
                <a:gd name="connsiteY130" fmla="*/ 112084 h 271752"/>
                <a:gd name="connsiteX131" fmla="*/ 265878 w 509049"/>
                <a:gd name="connsiteY131" fmla="*/ 119203 h 271752"/>
                <a:gd name="connsiteX132" fmla="*/ 263096 w 509049"/>
                <a:gd name="connsiteY132" fmla="*/ 118932 h 271752"/>
                <a:gd name="connsiteX133" fmla="*/ 250943 w 509049"/>
                <a:gd name="connsiteY133" fmla="*/ 126051 h 271752"/>
                <a:gd name="connsiteX134" fmla="*/ 250943 w 509049"/>
                <a:gd name="connsiteY134" fmla="*/ 157647 h 271752"/>
                <a:gd name="connsiteX135" fmla="*/ 243987 w 509049"/>
                <a:gd name="connsiteY135" fmla="*/ 157647 h 271752"/>
                <a:gd name="connsiteX136" fmla="*/ 243987 w 509049"/>
                <a:gd name="connsiteY136" fmla="*/ 113008 h 271752"/>
                <a:gd name="connsiteX137" fmla="*/ 250943 w 509049"/>
                <a:gd name="connsiteY137" fmla="*/ 113008 h 271752"/>
                <a:gd name="connsiteX138" fmla="*/ 250943 w 509049"/>
                <a:gd name="connsiteY138" fmla="*/ 120206 h 271752"/>
                <a:gd name="connsiteX139" fmla="*/ 265878 w 509049"/>
                <a:gd name="connsiteY139" fmla="*/ 112084 h 271752"/>
                <a:gd name="connsiteX140" fmla="*/ 290008 w 509049"/>
                <a:gd name="connsiteY140" fmla="*/ 111909 h 271752"/>
                <a:gd name="connsiteX141" fmla="*/ 306606 w 509049"/>
                <a:gd name="connsiteY141" fmla="*/ 118375 h 271752"/>
                <a:gd name="connsiteX142" fmla="*/ 303360 w 509049"/>
                <a:gd name="connsiteY142" fmla="*/ 123184 h 271752"/>
                <a:gd name="connsiteX143" fmla="*/ 290008 w 509049"/>
                <a:gd name="connsiteY143" fmla="*/ 117547 h 271752"/>
                <a:gd name="connsiteX144" fmla="*/ 280077 w 509049"/>
                <a:gd name="connsiteY144" fmla="*/ 124299 h 271752"/>
                <a:gd name="connsiteX145" fmla="*/ 291031 w 509049"/>
                <a:gd name="connsiteY145" fmla="*/ 131418 h 271752"/>
                <a:gd name="connsiteX146" fmla="*/ 307821 w 509049"/>
                <a:gd name="connsiteY146" fmla="*/ 145273 h 271752"/>
                <a:gd name="connsiteX147" fmla="*/ 290200 w 509049"/>
                <a:gd name="connsiteY147" fmla="*/ 158762 h 271752"/>
                <a:gd name="connsiteX148" fmla="*/ 272114 w 509049"/>
                <a:gd name="connsiteY148" fmla="*/ 151739 h 271752"/>
                <a:gd name="connsiteX149" fmla="*/ 275712 w 509049"/>
                <a:gd name="connsiteY149" fmla="*/ 146738 h 271752"/>
                <a:gd name="connsiteX150" fmla="*/ 290456 w 509049"/>
                <a:gd name="connsiteY150" fmla="*/ 153108 h 271752"/>
                <a:gd name="connsiteX151" fmla="*/ 301041 w 509049"/>
                <a:gd name="connsiteY151" fmla="*/ 145719 h 271752"/>
                <a:gd name="connsiteX152" fmla="*/ 289544 w 509049"/>
                <a:gd name="connsiteY152" fmla="*/ 137772 h 271752"/>
                <a:gd name="connsiteX153" fmla="*/ 273313 w 509049"/>
                <a:gd name="connsiteY153" fmla="*/ 124745 h 271752"/>
                <a:gd name="connsiteX154" fmla="*/ 290008 w 509049"/>
                <a:gd name="connsiteY154" fmla="*/ 111909 h 271752"/>
                <a:gd name="connsiteX155" fmla="*/ 209862 w 509049"/>
                <a:gd name="connsiteY155" fmla="*/ 111909 h 271752"/>
                <a:gd name="connsiteX156" fmla="*/ 231386 w 509049"/>
                <a:gd name="connsiteY156" fmla="*/ 135845 h 271752"/>
                <a:gd name="connsiteX157" fmla="*/ 231386 w 509049"/>
                <a:gd name="connsiteY157" fmla="*/ 137597 h 271752"/>
                <a:gd name="connsiteX158" fmla="*/ 195119 w 509049"/>
                <a:gd name="connsiteY158" fmla="*/ 137597 h 271752"/>
                <a:gd name="connsiteX159" fmla="*/ 211254 w 509049"/>
                <a:gd name="connsiteY159" fmla="*/ 153029 h 271752"/>
                <a:gd name="connsiteX160" fmla="*/ 225086 w 509049"/>
                <a:gd name="connsiteY160" fmla="*/ 147391 h 271752"/>
                <a:gd name="connsiteX161" fmla="*/ 228428 w 509049"/>
                <a:gd name="connsiteY161" fmla="*/ 151914 h 271752"/>
                <a:gd name="connsiteX162" fmla="*/ 210614 w 509049"/>
                <a:gd name="connsiteY162" fmla="*/ 158746 h 271752"/>
                <a:gd name="connsiteX163" fmla="*/ 187795 w 509049"/>
                <a:gd name="connsiteY163" fmla="*/ 135272 h 271752"/>
                <a:gd name="connsiteX164" fmla="*/ 209862 w 509049"/>
                <a:gd name="connsiteY164" fmla="*/ 111909 h 271752"/>
                <a:gd name="connsiteX165" fmla="*/ 452458 w 509049"/>
                <a:gd name="connsiteY165" fmla="*/ 111893 h 271752"/>
                <a:gd name="connsiteX166" fmla="*/ 474637 w 509049"/>
                <a:gd name="connsiteY166" fmla="*/ 135272 h 271752"/>
                <a:gd name="connsiteX167" fmla="*/ 452458 w 509049"/>
                <a:gd name="connsiteY167" fmla="*/ 158746 h 271752"/>
                <a:gd name="connsiteX168" fmla="*/ 430295 w 509049"/>
                <a:gd name="connsiteY168" fmla="*/ 135272 h 271752"/>
                <a:gd name="connsiteX169" fmla="*/ 452458 w 509049"/>
                <a:gd name="connsiteY169" fmla="*/ 111893 h 271752"/>
                <a:gd name="connsiteX170" fmla="*/ 91707 w 509049"/>
                <a:gd name="connsiteY170" fmla="*/ 111893 h 271752"/>
                <a:gd name="connsiteX171" fmla="*/ 105986 w 509049"/>
                <a:gd name="connsiteY171" fmla="*/ 126306 h 271752"/>
                <a:gd name="connsiteX172" fmla="*/ 105986 w 509049"/>
                <a:gd name="connsiteY172" fmla="*/ 157631 h 271752"/>
                <a:gd name="connsiteX173" fmla="*/ 99030 w 509049"/>
                <a:gd name="connsiteY173" fmla="*/ 157631 h 271752"/>
                <a:gd name="connsiteX174" fmla="*/ 99030 w 509049"/>
                <a:gd name="connsiteY174" fmla="*/ 128440 h 271752"/>
                <a:gd name="connsiteX175" fmla="*/ 99046 w 509049"/>
                <a:gd name="connsiteY175" fmla="*/ 128440 h 271752"/>
                <a:gd name="connsiteX176" fmla="*/ 89020 w 509049"/>
                <a:gd name="connsiteY176" fmla="*/ 118088 h 271752"/>
                <a:gd name="connsiteX177" fmla="*/ 75748 w 509049"/>
                <a:gd name="connsiteY177" fmla="*/ 125016 h 271752"/>
                <a:gd name="connsiteX178" fmla="*/ 75748 w 509049"/>
                <a:gd name="connsiteY178" fmla="*/ 157631 h 271752"/>
                <a:gd name="connsiteX179" fmla="*/ 68792 w 509049"/>
                <a:gd name="connsiteY179" fmla="*/ 157631 h 271752"/>
                <a:gd name="connsiteX180" fmla="*/ 68792 w 509049"/>
                <a:gd name="connsiteY180" fmla="*/ 113008 h 271752"/>
                <a:gd name="connsiteX181" fmla="*/ 75748 w 509049"/>
                <a:gd name="connsiteY181" fmla="*/ 113008 h 271752"/>
                <a:gd name="connsiteX182" fmla="*/ 75748 w 509049"/>
                <a:gd name="connsiteY182" fmla="*/ 119474 h 271752"/>
                <a:gd name="connsiteX183" fmla="*/ 91707 w 509049"/>
                <a:gd name="connsiteY183" fmla="*/ 111893 h 271752"/>
                <a:gd name="connsiteX184" fmla="*/ 344153 w 509049"/>
                <a:gd name="connsiteY184" fmla="*/ 100809 h 271752"/>
                <a:gd name="connsiteX185" fmla="*/ 351109 w 509049"/>
                <a:gd name="connsiteY185" fmla="*/ 100809 h 271752"/>
                <a:gd name="connsiteX186" fmla="*/ 351109 w 509049"/>
                <a:gd name="connsiteY186" fmla="*/ 113008 h 271752"/>
                <a:gd name="connsiteX187" fmla="*/ 360208 w 509049"/>
                <a:gd name="connsiteY187" fmla="*/ 113008 h 271752"/>
                <a:gd name="connsiteX188" fmla="*/ 360208 w 509049"/>
                <a:gd name="connsiteY188" fmla="*/ 119107 h 271752"/>
                <a:gd name="connsiteX189" fmla="*/ 351109 w 509049"/>
                <a:gd name="connsiteY189" fmla="*/ 119107 h 271752"/>
                <a:gd name="connsiteX190" fmla="*/ 351109 w 509049"/>
                <a:gd name="connsiteY190" fmla="*/ 146818 h 271752"/>
                <a:gd name="connsiteX191" fmla="*/ 355650 w 509049"/>
                <a:gd name="connsiteY191" fmla="*/ 152551 h 271752"/>
                <a:gd name="connsiteX192" fmla="*/ 360383 w 509049"/>
                <a:gd name="connsiteY192" fmla="*/ 150704 h 271752"/>
                <a:gd name="connsiteX193" fmla="*/ 362430 w 509049"/>
                <a:gd name="connsiteY193" fmla="*/ 155879 h 271752"/>
                <a:gd name="connsiteX194" fmla="*/ 354083 w 509049"/>
                <a:gd name="connsiteY194" fmla="*/ 158746 h 271752"/>
                <a:gd name="connsiteX195" fmla="*/ 344153 w 509049"/>
                <a:gd name="connsiteY195" fmla="*/ 148299 h 271752"/>
                <a:gd name="connsiteX196" fmla="*/ 344153 w 509049"/>
                <a:gd name="connsiteY196" fmla="*/ 119107 h 271752"/>
                <a:gd name="connsiteX197" fmla="*/ 336733 w 509049"/>
                <a:gd name="connsiteY197" fmla="*/ 119107 h 271752"/>
                <a:gd name="connsiteX198" fmla="*/ 336733 w 509049"/>
                <a:gd name="connsiteY198" fmla="*/ 113008 h 271752"/>
                <a:gd name="connsiteX199" fmla="*/ 344153 w 509049"/>
                <a:gd name="connsiteY199" fmla="*/ 113008 h 271752"/>
                <a:gd name="connsiteX200" fmla="*/ 323940 w 509049"/>
                <a:gd name="connsiteY200" fmla="*/ 96190 h 271752"/>
                <a:gd name="connsiteX201" fmla="*/ 328674 w 509049"/>
                <a:gd name="connsiteY201" fmla="*/ 100808 h 271752"/>
                <a:gd name="connsiteX202" fmla="*/ 323940 w 509049"/>
                <a:gd name="connsiteY202" fmla="*/ 105522 h 271752"/>
                <a:gd name="connsiteX203" fmla="*/ 319303 w 509049"/>
                <a:gd name="connsiteY203" fmla="*/ 100808 h 271752"/>
                <a:gd name="connsiteX204" fmla="*/ 323940 w 509049"/>
                <a:gd name="connsiteY204" fmla="*/ 96190 h 271752"/>
                <a:gd name="connsiteX205" fmla="*/ 124727 w 509049"/>
                <a:gd name="connsiteY205" fmla="*/ 96190 h 271752"/>
                <a:gd name="connsiteX206" fmla="*/ 129461 w 509049"/>
                <a:gd name="connsiteY206" fmla="*/ 100808 h 271752"/>
                <a:gd name="connsiteX207" fmla="*/ 124727 w 509049"/>
                <a:gd name="connsiteY207" fmla="*/ 105522 h 271752"/>
                <a:gd name="connsiteX208" fmla="*/ 120090 w 509049"/>
                <a:gd name="connsiteY208" fmla="*/ 100808 h 271752"/>
                <a:gd name="connsiteX209" fmla="*/ 124727 w 509049"/>
                <a:gd name="connsiteY209" fmla="*/ 96190 h 271752"/>
                <a:gd name="connsiteX210" fmla="*/ 2766 w 509049"/>
                <a:gd name="connsiteY210" fmla="*/ 96015 h 271752"/>
                <a:gd name="connsiteX211" fmla="*/ 2782 w 509049"/>
                <a:gd name="connsiteY211" fmla="*/ 96015 h 271752"/>
                <a:gd name="connsiteX212" fmla="*/ 10473 w 509049"/>
                <a:gd name="connsiteY212" fmla="*/ 96015 h 271752"/>
                <a:gd name="connsiteX213" fmla="*/ 10473 w 509049"/>
                <a:gd name="connsiteY213" fmla="*/ 133535 h 271752"/>
                <a:gd name="connsiteX214" fmla="*/ 27999 w 509049"/>
                <a:gd name="connsiteY214" fmla="*/ 151913 h 271752"/>
                <a:gd name="connsiteX215" fmla="*/ 45541 w 509049"/>
                <a:gd name="connsiteY215" fmla="*/ 133535 h 271752"/>
                <a:gd name="connsiteX216" fmla="*/ 45541 w 509049"/>
                <a:gd name="connsiteY216" fmla="*/ 96015 h 271752"/>
                <a:gd name="connsiteX217" fmla="*/ 53233 w 509049"/>
                <a:gd name="connsiteY217" fmla="*/ 96015 h 271752"/>
                <a:gd name="connsiteX218" fmla="*/ 53233 w 509049"/>
                <a:gd name="connsiteY218" fmla="*/ 133615 h 271752"/>
                <a:gd name="connsiteX219" fmla="*/ 27999 w 509049"/>
                <a:gd name="connsiteY219" fmla="*/ 158745 h 271752"/>
                <a:gd name="connsiteX220" fmla="*/ 2766 w 509049"/>
                <a:gd name="connsiteY220" fmla="*/ 133711 h 271752"/>
                <a:gd name="connsiteX221" fmla="*/ 502269 w 509049"/>
                <a:gd name="connsiteY221" fmla="*/ 95076 h 271752"/>
                <a:gd name="connsiteX222" fmla="*/ 509049 w 509049"/>
                <a:gd name="connsiteY222" fmla="*/ 96653 h 271752"/>
                <a:gd name="connsiteX223" fmla="*/ 507290 w 509049"/>
                <a:gd name="connsiteY223" fmla="*/ 101828 h 271752"/>
                <a:gd name="connsiteX224" fmla="*/ 503293 w 509049"/>
                <a:gd name="connsiteY224" fmla="*/ 100809 h 271752"/>
                <a:gd name="connsiteX225" fmla="*/ 496241 w 509049"/>
                <a:gd name="connsiteY225" fmla="*/ 109584 h 271752"/>
                <a:gd name="connsiteX226" fmla="*/ 496241 w 509049"/>
                <a:gd name="connsiteY226" fmla="*/ 113008 h 271752"/>
                <a:gd name="connsiteX227" fmla="*/ 505324 w 509049"/>
                <a:gd name="connsiteY227" fmla="*/ 113008 h 271752"/>
                <a:gd name="connsiteX228" fmla="*/ 505324 w 509049"/>
                <a:gd name="connsiteY228" fmla="*/ 119108 h 271752"/>
                <a:gd name="connsiteX229" fmla="*/ 496241 w 509049"/>
                <a:gd name="connsiteY229" fmla="*/ 119108 h 271752"/>
                <a:gd name="connsiteX230" fmla="*/ 496241 w 509049"/>
                <a:gd name="connsiteY230" fmla="*/ 157631 h 271752"/>
                <a:gd name="connsiteX231" fmla="*/ 489285 w 509049"/>
                <a:gd name="connsiteY231" fmla="*/ 157631 h 271752"/>
                <a:gd name="connsiteX232" fmla="*/ 489285 w 509049"/>
                <a:gd name="connsiteY232" fmla="*/ 119108 h 271752"/>
                <a:gd name="connsiteX233" fmla="*/ 481865 w 509049"/>
                <a:gd name="connsiteY233" fmla="*/ 119108 h 271752"/>
                <a:gd name="connsiteX234" fmla="*/ 481865 w 509049"/>
                <a:gd name="connsiteY234" fmla="*/ 113008 h 271752"/>
                <a:gd name="connsiteX235" fmla="*/ 489285 w 509049"/>
                <a:gd name="connsiteY235" fmla="*/ 113008 h 271752"/>
                <a:gd name="connsiteX236" fmla="*/ 489285 w 509049"/>
                <a:gd name="connsiteY236" fmla="*/ 109584 h 271752"/>
                <a:gd name="connsiteX237" fmla="*/ 502269 w 509049"/>
                <a:gd name="connsiteY237" fmla="*/ 95076 h 271752"/>
                <a:gd name="connsiteX238" fmla="*/ 18181 w 509049"/>
                <a:gd name="connsiteY238" fmla="*/ 38253 h 271752"/>
                <a:gd name="connsiteX239" fmla="*/ 7148 w 509049"/>
                <a:gd name="connsiteY239" fmla="*/ 48048 h 271752"/>
                <a:gd name="connsiteX240" fmla="*/ 18181 w 509049"/>
                <a:gd name="connsiteY240" fmla="*/ 57746 h 271752"/>
                <a:gd name="connsiteX241" fmla="*/ 30526 w 509049"/>
                <a:gd name="connsiteY241" fmla="*/ 52204 h 271752"/>
                <a:gd name="connsiteX242" fmla="*/ 30526 w 509049"/>
                <a:gd name="connsiteY242" fmla="*/ 43795 h 271752"/>
                <a:gd name="connsiteX243" fmla="*/ 18181 w 509049"/>
                <a:gd name="connsiteY243" fmla="*/ 38253 h 271752"/>
                <a:gd name="connsiteX244" fmla="*/ 207368 w 509049"/>
                <a:gd name="connsiteY244" fmla="*/ 21627 h 271752"/>
                <a:gd name="connsiteX245" fmla="*/ 192705 w 509049"/>
                <a:gd name="connsiteY245" fmla="*/ 36502 h 271752"/>
                <a:gd name="connsiteX246" fmla="*/ 222112 w 509049"/>
                <a:gd name="connsiteY246" fmla="*/ 36502 h 271752"/>
                <a:gd name="connsiteX247" fmla="*/ 207368 w 509049"/>
                <a:gd name="connsiteY247" fmla="*/ 21627 h 271752"/>
                <a:gd name="connsiteX248" fmla="*/ 207448 w 509049"/>
                <a:gd name="connsiteY248" fmla="*/ 15894 h 271752"/>
                <a:gd name="connsiteX249" fmla="*/ 228972 w 509049"/>
                <a:gd name="connsiteY249" fmla="*/ 39830 h 271752"/>
                <a:gd name="connsiteX250" fmla="*/ 228972 w 509049"/>
                <a:gd name="connsiteY250" fmla="*/ 41582 h 271752"/>
                <a:gd name="connsiteX251" fmla="*/ 192705 w 509049"/>
                <a:gd name="connsiteY251" fmla="*/ 41582 h 271752"/>
                <a:gd name="connsiteX252" fmla="*/ 208840 w 509049"/>
                <a:gd name="connsiteY252" fmla="*/ 57014 h 271752"/>
                <a:gd name="connsiteX253" fmla="*/ 222672 w 509049"/>
                <a:gd name="connsiteY253" fmla="*/ 51376 h 271752"/>
                <a:gd name="connsiteX254" fmla="*/ 226014 w 509049"/>
                <a:gd name="connsiteY254" fmla="*/ 55899 h 271752"/>
                <a:gd name="connsiteX255" fmla="*/ 208200 w 509049"/>
                <a:gd name="connsiteY255" fmla="*/ 62731 h 271752"/>
                <a:gd name="connsiteX256" fmla="*/ 185381 w 509049"/>
                <a:gd name="connsiteY256" fmla="*/ 39257 h 271752"/>
                <a:gd name="connsiteX257" fmla="*/ 207448 w 509049"/>
                <a:gd name="connsiteY257" fmla="*/ 15894 h 271752"/>
                <a:gd name="connsiteX258" fmla="*/ 20148 w 509049"/>
                <a:gd name="connsiteY258" fmla="*/ 15894 h 271752"/>
                <a:gd name="connsiteX259" fmla="*/ 37498 w 509049"/>
                <a:gd name="connsiteY259" fmla="*/ 30959 h 271752"/>
                <a:gd name="connsiteX260" fmla="*/ 37498 w 509049"/>
                <a:gd name="connsiteY260" fmla="*/ 61632 h 271752"/>
                <a:gd name="connsiteX261" fmla="*/ 30542 w 509049"/>
                <a:gd name="connsiteY261" fmla="*/ 61632 h 271752"/>
                <a:gd name="connsiteX262" fmla="*/ 30542 w 509049"/>
                <a:gd name="connsiteY262" fmla="*/ 56552 h 271752"/>
                <a:gd name="connsiteX263" fmla="*/ 30526 w 509049"/>
                <a:gd name="connsiteY263" fmla="*/ 56552 h 271752"/>
                <a:gd name="connsiteX264" fmla="*/ 15687 w 509049"/>
                <a:gd name="connsiteY264" fmla="*/ 62747 h 271752"/>
                <a:gd name="connsiteX265" fmla="*/ 0 w 509049"/>
                <a:gd name="connsiteY265" fmla="*/ 47968 h 271752"/>
                <a:gd name="connsiteX266" fmla="*/ 15687 w 509049"/>
                <a:gd name="connsiteY266" fmla="*/ 33285 h 271752"/>
                <a:gd name="connsiteX267" fmla="*/ 30526 w 509049"/>
                <a:gd name="connsiteY267" fmla="*/ 39384 h 271752"/>
                <a:gd name="connsiteX268" fmla="*/ 30526 w 509049"/>
                <a:gd name="connsiteY268" fmla="*/ 31326 h 271752"/>
                <a:gd name="connsiteX269" fmla="*/ 19205 w 509049"/>
                <a:gd name="connsiteY269" fmla="*/ 21898 h 271752"/>
                <a:gd name="connsiteX270" fmla="*/ 5485 w 509049"/>
                <a:gd name="connsiteY270" fmla="*/ 28093 h 271752"/>
                <a:gd name="connsiteX271" fmla="*/ 2239 w 509049"/>
                <a:gd name="connsiteY271" fmla="*/ 23283 h 271752"/>
                <a:gd name="connsiteX272" fmla="*/ 20148 w 509049"/>
                <a:gd name="connsiteY272" fmla="*/ 15894 h 271752"/>
                <a:gd name="connsiteX273" fmla="*/ 108130 w 509049"/>
                <a:gd name="connsiteY273" fmla="*/ 4810 h 271752"/>
                <a:gd name="connsiteX274" fmla="*/ 115086 w 509049"/>
                <a:gd name="connsiteY274" fmla="*/ 4810 h 271752"/>
                <a:gd name="connsiteX275" fmla="*/ 115086 w 509049"/>
                <a:gd name="connsiteY275" fmla="*/ 17009 h 271752"/>
                <a:gd name="connsiteX276" fmla="*/ 124184 w 509049"/>
                <a:gd name="connsiteY276" fmla="*/ 17009 h 271752"/>
                <a:gd name="connsiteX277" fmla="*/ 124184 w 509049"/>
                <a:gd name="connsiteY277" fmla="*/ 23108 h 271752"/>
                <a:gd name="connsiteX278" fmla="*/ 115086 w 509049"/>
                <a:gd name="connsiteY278" fmla="*/ 23108 h 271752"/>
                <a:gd name="connsiteX279" fmla="*/ 115086 w 509049"/>
                <a:gd name="connsiteY279" fmla="*/ 50819 h 271752"/>
                <a:gd name="connsiteX280" fmla="*/ 119627 w 509049"/>
                <a:gd name="connsiteY280" fmla="*/ 56552 h 271752"/>
                <a:gd name="connsiteX281" fmla="*/ 124360 w 509049"/>
                <a:gd name="connsiteY281" fmla="*/ 54705 h 271752"/>
                <a:gd name="connsiteX282" fmla="*/ 126407 w 509049"/>
                <a:gd name="connsiteY282" fmla="*/ 59880 h 271752"/>
                <a:gd name="connsiteX283" fmla="*/ 118060 w 509049"/>
                <a:gd name="connsiteY283" fmla="*/ 62747 h 271752"/>
                <a:gd name="connsiteX284" fmla="*/ 108130 w 509049"/>
                <a:gd name="connsiteY284" fmla="*/ 52300 h 271752"/>
                <a:gd name="connsiteX285" fmla="*/ 108130 w 509049"/>
                <a:gd name="connsiteY285" fmla="*/ 23108 h 271752"/>
                <a:gd name="connsiteX286" fmla="*/ 100710 w 509049"/>
                <a:gd name="connsiteY286" fmla="*/ 23108 h 271752"/>
                <a:gd name="connsiteX287" fmla="*/ 100710 w 509049"/>
                <a:gd name="connsiteY287" fmla="*/ 17009 h 271752"/>
                <a:gd name="connsiteX288" fmla="*/ 108130 w 509049"/>
                <a:gd name="connsiteY288" fmla="*/ 17009 h 271752"/>
                <a:gd name="connsiteX289" fmla="*/ 54161 w 509049"/>
                <a:gd name="connsiteY289" fmla="*/ 4810 h 271752"/>
                <a:gd name="connsiteX290" fmla="*/ 61117 w 509049"/>
                <a:gd name="connsiteY290" fmla="*/ 4810 h 271752"/>
                <a:gd name="connsiteX291" fmla="*/ 61117 w 509049"/>
                <a:gd name="connsiteY291" fmla="*/ 17009 h 271752"/>
                <a:gd name="connsiteX292" fmla="*/ 70215 w 509049"/>
                <a:gd name="connsiteY292" fmla="*/ 17009 h 271752"/>
                <a:gd name="connsiteX293" fmla="*/ 70215 w 509049"/>
                <a:gd name="connsiteY293" fmla="*/ 23108 h 271752"/>
                <a:gd name="connsiteX294" fmla="*/ 61117 w 509049"/>
                <a:gd name="connsiteY294" fmla="*/ 23108 h 271752"/>
                <a:gd name="connsiteX295" fmla="*/ 61117 w 509049"/>
                <a:gd name="connsiteY295" fmla="*/ 50819 h 271752"/>
                <a:gd name="connsiteX296" fmla="*/ 65658 w 509049"/>
                <a:gd name="connsiteY296" fmla="*/ 56552 h 271752"/>
                <a:gd name="connsiteX297" fmla="*/ 70391 w 509049"/>
                <a:gd name="connsiteY297" fmla="*/ 54705 h 271752"/>
                <a:gd name="connsiteX298" fmla="*/ 72438 w 509049"/>
                <a:gd name="connsiteY298" fmla="*/ 59880 h 271752"/>
                <a:gd name="connsiteX299" fmla="*/ 64091 w 509049"/>
                <a:gd name="connsiteY299" fmla="*/ 62747 h 271752"/>
                <a:gd name="connsiteX300" fmla="*/ 54161 w 509049"/>
                <a:gd name="connsiteY300" fmla="*/ 52300 h 271752"/>
                <a:gd name="connsiteX301" fmla="*/ 54161 w 509049"/>
                <a:gd name="connsiteY301" fmla="*/ 23108 h 271752"/>
                <a:gd name="connsiteX302" fmla="*/ 46741 w 509049"/>
                <a:gd name="connsiteY302" fmla="*/ 23108 h 271752"/>
                <a:gd name="connsiteX303" fmla="*/ 46741 w 509049"/>
                <a:gd name="connsiteY303" fmla="*/ 17009 h 271752"/>
                <a:gd name="connsiteX304" fmla="*/ 54161 w 509049"/>
                <a:gd name="connsiteY304" fmla="*/ 17009 h 271752"/>
                <a:gd name="connsiteX305" fmla="*/ 135394 w 509049"/>
                <a:gd name="connsiteY305" fmla="*/ 0 h 271752"/>
                <a:gd name="connsiteX306" fmla="*/ 142350 w 509049"/>
                <a:gd name="connsiteY306" fmla="*/ 0 h 271752"/>
                <a:gd name="connsiteX307" fmla="*/ 142350 w 509049"/>
                <a:gd name="connsiteY307" fmla="*/ 23474 h 271752"/>
                <a:gd name="connsiteX308" fmla="*/ 158405 w 509049"/>
                <a:gd name="connsiteY308" fmla="*/ 15894 h 271752"/>
                <a:gd name="connsiteX309" fmla="*/ 172685 w 509049"/>
                <a:gd name="connsiteY309" fmla="*/ 30115 h 271752"/>
                <a:gd name="connsiteX310" fmla="*/ 172685 w 509049"/>
                <a:gd name="connsiteY310" fmla="*/ 61616 h 271752"/>
                <a:gd name="connsiteX311" fmla="*/ 165729 w 509049"/>
                <a:gd name="connsiteY311" fmla="*/ 61616 h 271752"/>
                <a:gd name="connsiteX312" fmla="*/ 165729 w 509049"/>
                <a:gd name="connsiteY312" fmla="*/ 32249 h 271752"/>
                <a:gd name="connsiteX313" fmla="*/ 155622 w 509049"/>
                <a:gd name="connsiteY313" fmla="*/ 22089 h 271752"/>
                <a:gd name="connsiteX314" fmla="*/ 142350 w 509049"/>
                <a:gd name="connsiteY314" fmla="*/ 29016 h 271752"/>
                <a:gd name="connsiteX315" fmla="*/ 142350 w 509049"/>
                <a:gd name="connsiteY315" fmla="*/ 61632 h 271752"/>
                <a:gd name="connsiteX316" fmla="*/ 135394 w 509049"/>
                <a:gd name="connsiteY316" fmla="*/ 61632 h 27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509049" h="271752">
                  <a:moveTo>
                    <a:pt x="204393" y="230266"/>
                  </a:moveTo>
                  <a:cubicBezTo>
                    <a:pt x="197901" y="230266"/>
                    <a:pt x="193360" y="234327"/>
                    <a:pt x="193360" y="240061"/>
                  </a:cubicBezTo>
                  <a:cubicBezTo>
                    <a:pt x="193360" y="245698"/>
                    <a:pt x="197901" y="249759"/>
                    <a:pt x="204393" y="249759"/>
                  </a:cubicBezTo>
                  <a:cubicBezTo>
                    <a:pt x="209303" y="249759"/>
                    <a:pt x="214036" y="247912"/>
                    <a:pt x="216738" y="244217"/>
                  </a:cubicBezTo>
                  <a:lnTo>
                    <a:pt x="216738" y="235808"/>
                  </a:lnTo>
                  <a:cubicBezTo>
                    <a:pt x="214052" y="232114"/>
                    <a:pt x="209319" y="230266"/>
                    <a:pt x="204393" y="230266"/>
                  </a:cubicBezTo>
                  <a:close/>
                  <a:moveTo>
                    <a:pt x="313179" y="214102"/>
                  </a:moveTo>
                  <a:cubicBezTo>
                    <a:pt x="303633" y="214102"/>
                    <a:pt x="298244" y="222224"/>
                    <a:pt x="298244" y="231286"/>
                  </a:cubicBezTo>
                  <a:cubicBezTo>
                    <a:pt x="298244" y="240427"/>
                    <a:pt x="303633" y="248565"/>
                    <a:pt x="313179" y="248565"/>
                  </a:cubicBezTo>
                  <a:cubicBezTo>
                    <a:pt x="322742" y="248549"/>
                    <a:pt x="328019" y="240427"/>
                    <a:pt x="328019" y="231286"/>
                  </a:cubicBezTo>
                  <a:cubicBezTo>
                    <a:pt x="328019" y="222224"/>
                    <a:pt x="322726" y="214102"/>
                    <a:pt x="313179" y="214102"/>
                  </a:cubicBezTo>
                  <a:close/>
                  <a:moveTo>
                    <a:pt x="258011" y="214102"/>
                  </a:moveTo>
                  <a:cubicBezTo>
                    <a:pt x="249008" y="214102"/>
                    <a:pt x="243635" y="221221"/>
                    <a:pt x="243635" y="231095"/>
                  </a:cubicBezTo>
                  <a:cubicBezTo>
                    <a:pt x="243635" y="240889"/>
                    <a:pt x="249024" y="248087"/>
                    <a:pt x="258011" y="248087"/>
                  </a:cubicBezTo>
                  <a:cubicBezTo>
                    <a:pt x="263575" y="248087"/>
                    <a:pt x="268964" y="244663"/>
                    <a:pt x="271363" y="240793"/>
                  </a:cubicBezTo>
                  <a:lnTo>
                    <a:pt x="271363" y="221300"/>
                  </a:lnTo>
                  <a:cubicBezTo>
                    <a:pt x="268948" y="217415"/>
                    <a:pt x="263575" y="214102"/>
                    <a:pt x="258011" y="214102"/>
                  </a:cubicBezTo>
                  <a:close/>
                  <a:moveTo>
                    <a:pt x="119163" y="209006"/>
                  </a:moveTo>
                  <a:lnTo>
                    <a:pt x="126119" y="209006"/>
                  </a:lnTo>
                  <a:lnTo>
                    <a:pt x="126119" y="253630"/>
                  </a:lnTo>
                  <a:lnTo>
                    <a:pt x="119163" y="253630"/>
                  </a:lnTo>
                  <a:close/>
                  <a:moveTo>
                    <a:pt x="256331" y="207923"/>
                  </a:moveTo>
                  <a:cubicBezTo>
                    <a:pt x="262360" y="207923"/>
                    <a:pt x="267749" y="210885"/>
                    <a:pt x="271363" y="215774"/>
                  </a:cubicBezTo>
                  <a:lnTo>
                    <a:pt x="271363" y="209022"/>
                  </a:lnTo>
                  <a:lnTo>
                    <a:pt x="278319" y="209022"/>
                  </a:lnTo>
                  <a:lnTo>
                    <a:pt x="278319" y="252355"/>
                  </a:lnTo>
                  <a:cubicBezTo>
                    <a:pt x="278319" y="267134"/>
                    <a:pt x="267925" y="271752"/>
                    <a:pt x="256987" y="271752"/>
                  </a:cubicBezTo>
                  <a:cubicBezTo>
                    <a:pt x="249375" y="271752"/>
                    <a:pt x="244194" y="270271"/>
                    <a:pt x="238901" y="265095"/>
                  </a:cubicBezTo>
                  <a:lnTo>
                    <a:pt x="242420" y="259920"/>
                  </a:lnTo>
                  <a:cubicBezTo>
                    <a:pt x="246129" y="264363"/>
                    <a:pt x="250575" y="266019"/>
                    <a:pt x="256987" y="266019"/>
                  </a:cubicBezTo>
                  <a:cubicBezTo>
                    <a:pt x="264407" y="266019"/>
                    <a:pt x="271363" y="262420"/>
                    <a:pt x="271363" y="252626"/>
                  </a:cubicBezTo>
                  <a:lnTo>
                    <a:pt x="271363" y="246256"/>
                  </a:lnTo>
                  <a:cubicBezTo>
                    <a:pt x="268117" y="250778"/>
                    <a:pt x="262648" y="254202"/>
                    <a:pt x="256331" y="254202"/>
                  </a:cubicBezTo>
                  <a:cubicBezTo>
                    <a:pt x="244642" y="254202"/>
                    <a:pt x="236391" y="245523"/>
                    <a:pt x="236391" y="231110"/>
                  </a:cubicBezTo>
                  <a:cubicBezTo>
                    <a:pt x="236391" y="216793"/>
                    <a:pt x="244546" y="207923"/>
                    <a:pt x="256331" y="207923"/>
                  </a:cubicBezTo>
                  <a:close/>
                  <a:moveTo>
                    <a:pt x="313179" y="207907"/>
                  </a:moveTo>
                  <a:cubicBezTo>
                    <a:pt x="326819" y="207907"/>
                    <a:pt x="335358" y="218338"/>
                    <a:pt x="335358" y="231286"/>
                  </a:cubicBezTo>
                  <a:cubicBezTo>
                    <a:pt x="335358" y="244233"/>
                    <a:pt x="326819" y="254760"/>
                    <a:pt x="313179" y="254760"/>
                  </a:cubicBezTo>
                  <a:cubicBezTo>
                    <a:pt x="299539" y="254744"/>
                    <a:pt x="291016" y="244217"/>
                    <a:pt x="291016" y="231286"/>
                  </a:cubicBezTo>
                  <a:cubicBezTo>
                    <a:pt x="291016" y="218354"/>
                    <a:pt x="299555" y="207907"/>
                    <a:pt x="313179" y="207907"/>
                  </a:cubicBezTo>
                  <a:close/>
                  <a:moveTo>
                    <a:pt x="206360" y="207907"/>
                  </a:moveTo>
                  <a:cubicBezTo>
                    <a:pt x="215827" y="207907"/>
                    <a:pt x="223710" y="212159"/>
                    <a:pt x="223710" y="222972"/>
                  </a:cubicBezTo>
                  <a:lnTo>
                    <a:pt x="223710" y="253645"/>
                  </a:lnTo>
                  <a:lnTo>
                    <a:pt x="216754" y="253645"/>
                  </a:lnTo>
                  <a:lnTo>
                    <a:pt x="216754" y="248549"/>
                  </a:lnTo>
                  <a:lnTo>
                    <a:pt x="216738" y="248549"/>
                  </a:lnTo>
                  <a:cubicBezTo>
                    <a:pt x="213029" y="252610"/>
                    <a:pt x="207927" y="254744"/>
                    <a:pt x="201899" y="254744"/>
                  </a:cubicBezTo>
                  <a:cubicBezTo>
                    <a:pt x="194287" y="254744"/>
                    <a:pt x="186212" y="249664"/>
                    <a:pt x="186212" y="239965"/>
                  </a:cubicBezTo>
                  <a:cubicBezTo>
                    <a:pt x="186212" y="229980"/>
                    <a:pt x="194287" y="225282"/>
                    <a:pt x="201899" y="225282"/>
                  </a:cubicBezTo>
                  <a:cubicBezTo>
                    <a:pt x="208023" y="225282"/>
                    <a:pt x="213124" y="227225"/>
                    <a:pt x="216738" y="231381"/>
                  </a:cubicBezTo>
                  <a:lnTo>
                    <a:pt x="216738" y="223339"/>
                  </a:lnTo>
                  <a:cubicBezTo>
                    <a:pt x="216738" y="217335"/>
                    <a:pt x="211909" y="213911"/>
                    <a:pt x="205417" y="213911"/>
                  </a:cubicBezTo>
                  <a:cubicBezTo>
                    <a:pt x="200044" y="213911"/>
                    <a:pt x="195679" y="215854"/>
                    <a:pt x="191697" y="220106"/>
                  </a:cubicBezTo>
                  <a:lnTo>
                    <a:pt x="188451" y="215296"/>
                  </a:lnTo>
                  <a:cubicBezTo>
                    <a:pt x="193280" y="210312"/>
                    <a:pt x="199037" y="207907"/>
                    <a:pt x="206360" y="207907"/>
                  </a:cubicBezTo>
                  <a:close/>
                  <a:moveTo>
                    <a:pt x="161187" y="207907"/>
                  </a:moveTo>
                  <a:cubicBezTo>
                    <a:pt x="169358" y="207907"/>
                    <a:pt x="174172" y="211235"/>
                    <a:pt x="177610" y="215663"/>
                  </a:cubicBezTo>
                  <a:lnTo>
                    <a:pt x="172972" y="219915"/>
                  </a:lnTo>
                  <a:cubicBezTo>
                    <a:pt x="169998" y="215854"/>
                    <a:pt x="166192" y="214086"/>
                    <a:pt x="161555" y="214086"/>
                  </a:cubicBezTo>
                  <a:cubicBezTo>
                    <a:pt x="151992" y="214086"/>
                    <a:pt x="146060" y="221380"/>
                    <a:pt x="146060" y="231270"/>
                  </a:cubicBezTo>
                  <a:cubicBezTo>
                    <a:pt x="146060" y="241159"/>
                    <a:pt x="151992" y="248549"/>
                    <a:pt x="161555" y="248549"/>
                  </a:cubicBezTo>
                  <a:cubicBezTo>
                    <a:pt x="166192" y="248549"/>
                    <a:pt x="169998" y="246701"/>
                    <a:pt x="172972" y="242720"/>
                  </a:cubicBezTo>
                  <a:lnTo>
                    <a:pt x="177610" y="246972"/>
                  </a:lnTo>
                  <a:cubicBezTo>
                    <a:pt x="174172" y="251415"/>
                    <a:pt x="169358" y="254728"/>
                    <a:pt x="161187" y="254728"/>
                  </a:cubicBezTo>
                  <a:cubicBezTo>
                    <a:pt x="147835" y="254728"/>
                    <a:pt x="138832" y="244567"/>
                    <a:pt x="138832" y="231254"/>
                  </a:cubicBezTo>
                  <a:cubicBezTo>
                    <a:pt x="138832" y="218067"/>
                    <a:pt x="147819" y="207907"/>
                    <a:pt x="161187" y="207907"/>
                  </a:cubicBezTo>
                  <a:close/>
                  <a:moveTo>
                    <a:pt x="122601" y="192205"/>
                  </a:moveTo>
                  <a:cubicBezTo>
                    <a:pt x="125208" y="192205"/>
                    <a:pt x="127335" y="194243"/>
                    <a:pt x="127335" y="196823"/>
                  </a:cubicBezTo>
                  <a:cubicBezTo>
                    <a:pt x="127335" y="199403"/>
                    <a:pt x="125208" y="201537"/>
                    <a:pt x="122601" y="201537"/>
                  </a:cubicBezTo>
                  <a:cubicBezTo>
                    <a:pt x="120091" y="201537"/>
                    <a:pt x="117964" y="199403"/>
                    <a:pt x="117964" y="196823"/>
                  </a:cubicBezTo>
                  <a:cubicBezTo>
                    <a:pt x="117964" y="194243"/>
                    <a:pt x="120091" y="192205"/>
                    <a:pt x="122601" y="192205"/>
                  </a:cubicBezTo>
                  <a:close/>
                  <a:moveTo>
                    <a:pt x="66585" y="192014"/>
                  </a:moveTo>
                  <a:lnTo>
                    <a:pt x="73541" y="192014"/>
                  </a:lnTo>
                  <a:lnTo>
                    <a:pt x="73541" y="215488"/>
                  </a:lnTo>
                  <a:cubicBezTo>
                    <a:pt x="76691" y="211793"/>
                    <a:pt x="82815" y="207908"/>
                    <a:pt x="89596" y="207908"/>
                  </a:cubicBezTo>
                  <a:cubicBezTo>
                    <a:pt x="98966" y="207908"/>
                    <a:pt x="103875" y="212430"/>
                    <a:pt x="103875" y="222129"/>
                  </a:cubicBezTo>
                  <a:lnTo>
                    <a:pt x="103875" y="253630"/>
                  </a:lnTo>
                  <a:lnTo>
                    <a:pt x="96919" y="253630"/>
                  </a:lnTo>
                  <a:lnTo>
                    <a:pt x="96919" y="224263"/>
                  </a:lnTo>
                  <a:cubicBezTo>
                    <a:pt x="96919" y="216412"/>
                    <a:pt x="92842" y="214103"/>
                    <a:pt x="86813" y="214103"/>
                  </a:cubicBezTo>
                  <a:cubicBezTo>
                    <a:pt x="81440" y="214103"/>
                    <a:pt x="76243" y="217431"/>
                    <a:pt x="73541" y="221030"/>
                  </a:cubicBezTo>
                  <a:lnTo>
                    <a:pt x="73541" y="253646"/>
                  </a:lnTo>
                  <a:lnTo>
                    <a:pt x="66585" y="253646"/>
                  </a:lnTo>
                  <a:close/>
                  <a:moveTo>
                    <a:pt x="31822" y="190995"/>
                  </a:moveTo>
                  <a:cubicBezTo>
                    <a:pt x="43047" y="190995"/>
                    <a:pt x="50659" y="196266"/>
                    <a:pt x="55568" y="203194"/>
                  </a:cubicBezTo>
                  <a:lnTo>
                    <a:pt x="49076" y="206793"/>
                  </a:lnTo>
                  <a:cubicBezTo>
                    <a:pt x="45542" y="201617"/>
                    <a:pt x="39146" y="197827"/>
                    <a:pt x="31822" y="197827"/>
                  </a:cubicBezTo>
                  <a:cubicBezTo>
                    <a:pt x="18550" y="197827"/>
                    <a:pt x="8251" y="208179"/>
                    <a:pt x="8251" y="222862"/>
                  </a:cubicBezTo>
                  <a:cubicBezTo>
                    <a:pt x="8251" y="237466"/>
                    <a:pt x="18550" y="247897"/>
                    <a:pt x="31822" y="247897"/>
                  </a:cubicBezTo>
                  <a:cubicBezTo>
                    <a:pt x="39146" y="247897"/>
                    <a:pt x="45558" y="244202"/>
                    <a:pt x="49076" y="238931"/>
                  </a:cubicBezTo>
                  <a:lnTo>
                    <a:pt x="55664" y="242530"/>
                  </a:lnTo>
                  <a:cubicBezTo>
                    <a:pt x="50467" y="249553"/>
                    <a:pt x="43047" y="254729"/>
                    <a:pt x="31822" y="254729"/>
                  </a:cubicBezTo>
                  <a:cubicBezTo>
                    <a:pt x="14280" y="254745"/>
                    <a:pt x="288" y="241813"/>
                    <a:pt x="288" y="222878"/>
                  </a:cubicBezTo>
                  <a:cubicBezTo>
                    <a:pt x="288" y="203942"/>
                    <a:pt x="14296" y="190995"/>
                    <a:pt x="31822" y="190995"/>
                  </a:cubicBezTo>
                  <a:close/>
                  <a:moveTo>
                    <a:pt x="452474" y="118088"/>
                  </a:moveTo>
                  <a:cubicBezTo>
                    <a:pt x="442928" y="118088"/>
                    <a:pt x="437539" y="126210"/>
                    <a:pt x="437539" y="135272"/>
                  </a:cubicBezTo>
                  <a:cubicBezTo>
                    <a:pt x="437539" y="144413"/>
                    <a:pt x="442928" y="152551"/>
                    <a:pt x="452474" y="152551"/>
                  </a:cubicBezTo>
                  <a:cubicBezTo>
                    <a:pt x="462021" y="152551"/>
                    <a:pt x="467314" y="144429"/>
                    <a:pt x="467314" y="135272"/>
                  </a:cubicBezTo>
                  <a:cubicBezTo>
                    <a:pt x="467314" y="126210"/>
                    <a:pt x="462021" y="118088"/>
                    <a:pt x="452474" y="118088"/>
                  </a:cubicBezTo>
                  <a:close/>
                  <a:moveTo>
                    <a:pt x="209782" y="117626"/>
                  </a:moveTo>
                  <a:cubicBezTo>
                    <a:pt x="200220" y="117626"/>
                    <a:pt x="195487" y="125669"/>
                    <a:pt x="195119" y="132501"/>
                  </a:cubicBezTo>
                  <a:lnTo>
                    <a:pt x="224526" y="132501"/>
                  </a:lnTo>
                  <a:cubicBezTo>
                    <a:pt x="224430" y="125844"/>
                    <a:pt x="219984" y="117626"/>
                    <a:pt x="209782" y="117626"/>
                  </a:cubicBezTo>
                  <a:close/>
                  <a:moveTo>
                    <a:pt x="364733" y="113008"/>
                  </a:moveTo>
                  <a:lnTo>
                    <a:pt x="372249" y="113008"/>
                  </a:lnTo>
                  <a:lnTo>
                    <a:pt x="387184" y="149589"/>
                  </a:lnTo>
                  <a:lnTo>
                    <a:pt x="402023" y="113008"/>
                  </a:lnTo>
                  <a:lnTo>
                    <a:pt x="409635" y="113008"/>
                  </a:lnTo>
                  <a:lnTo>
                    <a:pt x="387184" y="166693"/>
                  </a:lnTo>
                  <a:cubicBezTo>
                    <a:pt x="384498" y="173158"/>
                    <a:pt x="379940" y="175659"/>
                    <a:pt x="374008" y="175754"/>
                  </a:cubicBezTo>
                  <a:cubicBezTo>
                    <a:pt x="372520" y="175754"/>
                    <a:pt x="370202" y="175484"/>
                    <a:pt x="368907" y="175101"/>
                  </a:cubicBezTo>
                  <a:lnTo>
                    <a:pt x="370026" y="168811"/>
                  </a:lnTo>
                  <a:cubicBezTo>
                    <a:pt x="371033" y="169273"/>
                    <a:pt x="372712" y="169559"/>
                    <a:pt x="373816" y="169559"/>
                  </a:cubicBezTo>
                  <a:cubicBezTo>
                    <a:pt x="376870" y="169559"/>
                    <a:pt x="378917" y="168540"/>
                    <a:pt x="380500" y="164845"/>
                  </a:cubicBezTo>
                  <a:lnTo>
                    <a:pt x="383474" y="158093"/>
                  </a:lnTo>
                  <a:close/>
                  <a:moveTo>
                    <a:pt x="136881" y="113008"/>
                  </a:moveTo>
                  <a:lnTo>
                    <a:pt x="144397" y="113008"/>
                  </a:lnTo>
                  <a:lnTo>
                    <a:pt x="159332" y="149589"/>
                  </a:lnTo>
                  <a:lnTo>
                    <a:pt x="174171" y="113008"/>
                  </a:lnTo>
                  <a:lnTo>
                    <a:pt x="181783" y="113008"/>
                  </a:lnTo>
                  <a:lnTo>
                    <a:pt x="163138" y="157631"/>
                  </a:lnTo>
                  <a:lnTo>
                    <a:pt x="155526" y="157631"/>
                  </a:lnTo>
                  <a:close/>
                  <a:moveTo>
                    <a:pt x="320502" y="113007"/>
                  </a:moveTo>
                  <a:lnTo>
                    <a:pt x="327458" y="113007"/>
                  </a:lnTo>
                  <a:lnTo>
                    <a:pt x="327458" y="157630"/>
                  </a:lnTo>
                  <a:lnTo>
                    <a:pt x="320502" y="157630"/>
                  </a:lnTo>
                  <a:close/>
                  <a:moveTo>
                    <a:pt x="121305" y="113007"/>
                  </a:moveTo>
                  <a:lnTo>
                    <a:pt x="128261" y="113007"/>
                  </a:lnTo>
                  <a:lnTo>
                    <a:pt x="128261" y="157630"/>
                  </a:lnTo>
                  <a:lnTo>
                    <a:pt x="121305" y="157630"/>
                  </a:lnTo>
                  <a:close/>
                  <a:moveTo>
                    <a:pt x="265878" y="112084"/>
                  </a:moveTo>
                  <a:lnTo>
                    <a:pt x="265878" y="119203"/>
                  </a:lnTo>
                  <a:cubicBezTo>
                    <a:pt x="265047" y="119012"/>
                    <a:pt x="264215" y="118932"/>
                    <a:pt x="263096" y="118932"/>
                  </a:cubicBezTo>
                  <a:cubicBezTo>
                    <a:pt x="258826" y="118932"/>
                    <a:pt x="252990" y="122436"/>
                    <a:pt x="250943" y="126051"/>
                  </a:cubicBezTo>
                  <a:lnTo>
                    <a:pt x="250943" y="157647"/>
                  </a:lnTo>
                  <a:lnTo>
                    <a:pt x="243987" y="157647"/>
                  </a:lnTo>
                  <a:lnTo>
                    <a:pt x="243987" y="113008"/>
                  </a:lnTo>
                  <a:lnTo>
                    <a:pt x="250943" y="113008"/>
                  </a:lnTo>
                  <a:lnTo>
                    <a:pt x="250943" y="120206"/>
                  </a:lnTo>
                  <a:cubicBezTo>
                    <a:pt x="254557" y="115492"/>
                    <a:pt x="259754" y="112084"/>
                    <a:pt x="265878" y="112084"/>
                  </a:cubicBezTo>
                  <a:close/>
                  <a:moveTo>
                    <a:pt x="290008" y="111909"/>
                  </a:moveTo>
                  <a:cubicBezTo>
                    <a:pt x="297619" y="111909"/>
                    <a:pt x="302992" y="114776"/>
                    <a:pt x="306606" y="118375"/>
                  </a:cubicBezTo>
                  <a:lnTo>
                    <a:pt x="303360" y="123184"/>
                  </a:lnTo>
                  <a:cubicBezTo>
                    <a:pt x="300673" y="119951"/>
                    <a:pt x="295748" y="117547"/>
                    <a:pt x="290008" y="117547"/>
                  </a:cubicBezTo>
                  <a:cubicBezTo>
                    <a:pt x="283883" y="117547"/>
                    <a:pt x="280077" y="120318"/>
                    <a:pt x="280077" y="124299"/>
                  </a:cubicBezTo>
                  <a:cubicBezTo>
                    <a:pt x="280077" y="128647"/>
                    <a:pt x="285179" y="130032"/>
                    <a:pt x="291031" y="131418"/>
                  </a:cubicBezTo>
                  <a:cubicBezTo>
                    <a:pt x="298819" y="133170"/>
                    <a:pt x="307821" y="135383"/>
                    <a:pt x="307821" y="145273"/>
                  </a:cubicBezTo>
                  <a:cubicBezTo>
                    <a:pt x="307821" y="152758"/>
                    <a:pt x="301793" y="158762"/>
                    <a:pt x="290200" y="158762"/>
                  </a:cubicBezTo>
                  <a:cubicBezTo>
                    <a:pt x="282860" y="158762"/>
                    <a:pt x="276656" y="156548"/>
                    <a:pt x="272114" y="151739"/>
                  </a:cubicBezTo>
                  <a:lnTo>
                    <a:pt x="275712" y="146738"/>
                  </a:lnTo>
                  <a:cubicBezTo>
                    <a:pt x="278686" y="150162"/>
                    <a:pt x="284347" y="153108"/>
                    <a:pt x="290456" y="153108"/>
                  </a:cubicBezTo>
                  <a:cubicBezTo>
                    <a:pt x="297315" y="153108"/>
                    <a:pt x="301041" y="150066"/>
                    <a:pt x="301041" y="145719"/>
                  </a:cubicBezTo>
                  <a:cubicBezTo>
                    <a:pt x="301041" y="140830"/>
                    <a:pt x="295573" y="139253"/>
                    <a:pt x="289544" y="137772"/>
                  </a:cubicBezTo>
                  <a:cubicBezTo>
                    <a:pt x="281932" y="136020"/>
                    <a:pt x="273313" y="133982"/>
                    <a:pt x="273313" y="124745"/>
                  </a:cubicBezTo>
                  <a:cubicBezTo>
                    <a:pt x="273313" y="117817"/>
                    <a:pt x="279342" y="111909"/>
                    <a:pt x="290008" y="111909"/>
                  </a:cubicBezTo>
                  <a:close/>
                  <a:moveTo>
                    <a:pt x="209862" y="111909"/>
                  </a:moveTo>
                  <a:cubicBezTo>
                    <a:pt x="223406" y="111909"/>
                    <a:pt x="231386" y="122436"/>
                    <a:pt x="231386" y="135845"/>
                  </a:cubicBezTo>
                  <a:lnTo>
                    <a:pt x="231386" y="137597"/>
                  </a:lnTo>
                  <a:lnTo>
                    <a:pt x="195119" y="137597"/>
                  </a:lnTo>
                  <a:cubicBezTo>
                    <a:pt x="195679" y="146005"/>
                    <a:pt x="201611" y="153029"/>
                    <a:pt x="211254" y="153029"/>
                  </a:cubicBezTo>
                  <a:cubicBezTo>
                    <a:pt x="216354" y="153029"/>
                    <a:pt x="221551" y="150990"/>
                    <a:pt x="225086" y="147391"/>
                  </a:cubicBezTo>
                  <a:lnTo>
                    <a:pt x="228428" y="151914"/>
                  </a:lnTo>
                  <a:cubicBezTo>
                    <a:pt x="223982" y="156357"/>
                    <a:pt x="217938" y="158746"/>
                    <a:pt x="210614" y="158746"/>
                  </a:cubicBezTo>
                  <a:cubicBezTo>
                    <a:pt x="197341" y="158746"/>
                    <a:pt x="187795" y="149222"/>
                    <a:pt x="187795" y="135272"/>
                  </a:cubicBezTo>
                  <a:cubicBezTo>
                    <a:pt x="187795" y="122340"/>
                    <a:pt x="197070" y="111909"/>
                    <a:pt x="209862" y="111909"/>
                  </a:cubicBezTo>
                  <a:close/>
                  <a:moveTo>
                    <a:pt x="452458" y="111893"/>
                  </a:moveTo>
                  <a:cubicBezTo>
                    <a:pt x="466098" y="111893"/>
                    <a:pt x="474637" y="122324"/>
                    <a:pt x="474637" y="135272"/>
                  </a:cubicBezTo>
                  <a:cubicBezTo>
                    <a:pt x="474637" y="148219"/>
                    <a:pt x="466098" y="158746"/>
                    <a:pt x="452458" y="158746"/>
                  </a:cubicBezTo>
                  <a:cubicBezTo>
                    <a:pt x="438834" y="158746"/>
                    <a:pt x="430295" y="148203"/>
                    <a:pt x="430295" y="135272"/>
                  </a:cubicBezTo>
                  <a:cubicBezTo>
                    <a:pt x="430295" y="122340"/>
                    <a:pt x="438834" y="111893"/>
                    <a:pt x="452458" y="111893"/>
                  </a:cubicBezTo>
                  <a:close/>
                  <a:moveTo>
                    <a:pt x="91707" y="111893"/>
                  </a:moveTo>
                  <a:cubicBezTo>
                    <a:pt x="101077" y="111893"/>
                    <a:pt x="105986" y="116607"/>
                    <a:pt x="105986" y="126306"/>
                  </a:cubicBezTo>
                  <a:lnTo>
                    <a:pt x="105986" y="157631"/>
                  </a:lnTo>
                  <a:lnTo>
                    <a:pt x="99030" y="157631"/>
                  </a:lnTo>
                  <a:lnTo>
                    <a:pt x="99030" y="128440"/>
                  </a:lnTo>
                  <a:lnTo>
                    <a:pt x="99046" y="128440"/>
                  </a:lnTo>
                  <a:cubicBezTo>
                    <a:pt x="99046" y="120588"/>
                    <a:pt x="95065" y="118088"/>
                    <a:pt x="89020" y="118088"/>
                  </a:cubicBezTo>
                  <a:cubicBezTo>
                    <a:pt x="83551" y="118088"/>
                    <a:pt x="78354" y="121416"/>
                    <a:pt x="75748" y="125016"/>
                  </a:cubicBezTo>
                  <a:lnTo>
                    <a:pt x="75748" y="157631"/>
                  </a:lnTo>
                  <a:lnTo>
                    <a:pt x="68792" y="157631"/>
                  </a:lnTo>
                  <a:lnTo>
                    <a:pt x="68792" y="113008"/>
                  </a:lnTo>
                  <a:lnTo>
                    <a:pt x="75748" y="113008"/>
                  </a:lnTo>
                  <a:lnTo>
                    <a:pt x="75748" y="119474"/>
                  </a:lnTo>
                  <a:cubicBezTo>
                    <a:pt x="78898" y="115779"/>
                    <a:pt x="85022" y="111893"/>
                    <a:pt x="91707" y="111893"/>
                  </a:cubicBezTo>
                  <a:close/>
                  <a:moveTo>
                    <a:pt x="344153" y="100809"/>
                  </a:moveTo>
                  <a:lnTo>
                    <a:pt x="351109" y="100809"/>
                  </a:lnTo>
                  <a:lnTo>
                    <a:pt x="351109" y="113008"/>
                  </a:lnTo>
                  <a:lnTo>
                    <a:pt x="360208" y="113008"/>
                  </a:lnTo>
                  <a:lnTo>
                    <a:pt x="360208" y="119107"/>
                  </a:lnTo>
                  <a:lnTo>
                    <a:pt x="351109" y="119107"/>
                  </a:lnTo>
                  <a:lnTo>
                    <a:pt x="351109" y="146818"/>
                  </a:lnTo>
                  <a:cubicBezTo>
                    <a:pt x="351109" y="150146"/>
                    <a:pt x="352596" y="152551"/>
                    <a:pt x="355650" y="152551"/>
                  </a:cubicBezTo>
                  <a:cubicBezTo>
                    <a:pt x="357601" y="152551"/>
                    <a:pt x="359456" y="151723"/>
                    <a:pt x="360383" y="150704"/>
                  </a:cubicBezTo>
                  <a:lnTo>
                    <a:pt x="362430" y="155879"/>
                  </a:lnTo>
                  <a:cubicBezTo>
                    <a:pt x="360671" y="157536"/>
                    <a:pt x="358161" y="158746"/>
                    <a:pt x="354083" y="158746"/>
                  </a:cubicBezTo>
                  <a:cubicBezTo>
                    <a:pt x="347495" y="158746"/>
                    <a:pt x="344153" y="154956"/>
                    <a:pt x="344153" y="148299"/>
                  </a:cubicBezTo>
                  <a:lnTo>
                    <a:pt x="344153" y="119107"/>
                  </a:lnTo>
                  <a:lnTo>
                    <a:pt x="336733" y="119107"/>
                  </a:lnTo>
                  <a:lnTo>
                    <a:pt x="336733" y="113008"/>
                  </a:lnTo>
                  <a:lnTo>
                    <a:pt x="344153" y="113008"/>
                  </a:lnTo>
                  <a:close/>
                  <a:moveTo>
                    <a:pt x="323940" y="96190"/>
                  </a:moveTo>
                  <a:cubicBezTo>
                    <a:pt x="326547" y="96190"/>
                    <a:pt x="328674" y="98228"/>
                    <a:pt x="328674" y="100808"/>
                  </a:cubicBezTo>
                  <a:cubicBezTo>
                    <a:pt x="328674" y="103388"/>
                    <a:pt x="326547" y="105522"/>
                    <a:pt x="323940" y="105522"/>
                  </a:cubicBezTo>
                  <a:cubicBezTo>
                    <a:pt x="321430" y="105522"/>
                    <a:pt x="319303" y="103404"/>
                    <a:pt x="319303" y="100808"/>
                  </a:cubicBezTo>
                  <a:cubicBezTo>
                    <a:pt x="319303" y="98228"/>
                    <a:pt x="321430" y="96190"/>
                    <a:pt x="323940" y="96190"/>
                  </a:cubicBezTo>
                  <a:close/>
                  <a:moveTo>
                    <a:pt x="124727" y="96190"/>
                  </a:moveTo>
                  <a:cubicBezTo>
                    <a:pt x="127334" y="96190"/>
                    <a:pt x="129461" y="98228"/>
                    <a:pt x="129461" y="100808"/>
                  </a:cubicBezTo>
                  <a:cubicBezTo>
                    <a:pt x="129461" y="103388"/>
                    <a:pt x="127334" y="105522"/>
                    <a:pt x="124727" y="105522"/>
                  </a:cubicBezTo>
                  <a:cubicBezTo>
                    <a:pt x="122233" y="105522"/>
                    <a:pt x="120090" y="103404"/>
                    <a:pt x="120090" y="100808"/>
                  </a:cubicBezTo>
                  <a:cubicBezTo>
                    <a:pt x="120090" y="98228"/>
                    <a:pt x="122217" y="96190"/>
                    <a:pt x="124727" y="96190"/>
                  </a:cubicBezTo>
                  <a:close/>
                  <a:moveTo>
                    <a:pt x="2766" y="96015"/>
                  </a:moveTo>
                  <a:lnTo>
                    <a:pt x="2782" y="96015"/>
                  </a:lnTo>
                  <a:lnTo>
                    <a:pt x="10473" y="96015"/>
                  </a:lnTo>
                  <a:lnTo>
                    <a:pt x="10473" y="133535"/>
                  </a:lnTo>
                  <a:cubicBezTo>
                    <a:pt x="10473" y="144811"/>
                    <a:pt x="16598" y="151913"/>
                    <a:pt x="27999" y="151913"/>
                  </a:cubicBezTo>
                  <a:cubicBezTo>
                    <a:pt x="39417" y="151913"/>
                    <a:pt x="45541" y="144795"/>
                    <a:pt x="45541" y="133535"/>
                  </a:cubicBezTo>
                  <a:lnTo>
                    <a:pt x="45541" y="96015"/>
                  </a:lnTo>
                  <a:lnTo>
                    <a:pt x="53233" y="96015"/>
                  </a:lnTo>
                  <a:lnTo>
                    <a:pt x="53233" y="133615"/>
                  </a:lnTo>
                  <a:cubicBezTo>
                    <a:pt x="53233" y="148951"/>
                    <a:pt x="44790" y="158745"/>
                    <a:pt x="27999" y="158745"/>
                  </a:cubicBezTo>
                  <a:cubicBezTo>
                    <a:pt x="11209" y="158745"/>
                    <a:pt x="2766" y="148856"/>
                    <a:pt x="2766" y="133711"/>
                  </a:cubicBezTo>
                  <a:close/>
                  <a:moveTo>
                    <a:pt x="502269" y="95076"/>
                  </a:moveTo>
                  <a:cubicBezTo>
                    <a:pt x="504860" y="95076"/>
                    <a:pt x="507274" y="95538"/>
                    <a:pt x="509049" y="96653"/>
                  </a:cubicBezTo>
                  <a:lnTo>
                    <a:pt x="507290" y="101828"/>
                  </a:lnTo>
                  <a:cubicBezTo>
                    <a:pt x="506171" y="101175"/>
                    <a:pt x="504876" y="100809"/>
                    <a:pt x="503293" y="100809"/>
                  </a:cubicBezTo>
                  <a:cubicBezTo>
                    <a:pt x="498751" y="100809"/>
                    <a:pt x="496241" y="103946"/>
                    <a:pt x="496241" y="109584"/>
                  </a:cubicBezTo>
                  <a:lnTo>
                    <a:pt x="496241" y="113008"/>
                  </a:lnTo>
                  <a:lnTo>
                    <a:pt x="505324" y="113008"/>
                  </a:lnTo>
                  <a:lnTo>
                    <a:pt x="505324" y="119108"/>
                  </a:lnTo>
                  <a:lnTo>
                    <a:pt x="496241" y="119108"/>
                  </a:lnTo>
                  <a:lnTo>
                    <a:pt x="496241" y="157631"/>
                  </a:lnTo>
                  <a:lnTo>
                    <a:pt x="489285" y="157631"/>
                  </a:lnTo>
                  <a:lnTo>
                    <a:pt x="489285" y="119108"/>
                  </a:lnTo>
                  <a:lnTo>
                    <a:pt x="481865" y="119108"/>
                  </a:lnTo>
                  <a:lnTo>
                    <a:pt x="481865" y="113008"/>
                  </a:lnTo>
                  <a:lnTo>
                    <a:pt x="489285" y="113008"/>
                  </a:lnTo>
                  <a:lnTo>
                    <a:pt x="489285" y="109584"/>
                  </a:lnTo>
                  <a:cubicBezTo>
                    <a:pt x="489285" y="100347"/>
                    <a:pt x="494482" y="95076"/>
                    <a:pt x="502269" y="95076"/>
                  </a:cubicBezTo>
                  <a:close/>
                  <a:moveTo>
                    <a:pt x="18181" y="38253"/>
                  </a:moveTo>
                  <a:cubicBezTo>
                    <a:pt x="11689" y="38253"/>
                    <a:pt x="7148" y="42314"/>
                    <a:pt x="7148" y="48048"/>
                  </a:cubicBezTo>
                  <a:cubicBezTo>
                    <a:pt x="7148" y="53685"/>
                    <a:pt x="11689" y="57746"/>
                    <a:pt x="18181" y="57746"/>
                  </a:cubicBezTo>
                  <a:cubicBezTo>
                    <a:pt x="23091" y="57746"/>
                    <a:pt x="27824" y="55899"/>
                    <a:pt x="30526" y="52204"/>
                  </a:cubicBezTo>
                  <a:lnTo>
                    <a:pt x="30526" y="43795"/>
                  </a:lnTo>
                  <a:cubicBezTo>
                    <a:pt x="27840" y="40101"/>
                    <a:pt x="23107" y="38253"/>
                    <a:pt x="18181" y="38253"/>
                  </a:cubicBezTo>
                  <a:close/>
                  <a:moveTo>
                    <a:pt x="207368" y="21627"/>
                  </a:moveTo>
                  <a:cubicBezTo>
                    <a:pt x="197806" y="21627"/>
                    <a:pt x="193073" y="29670"/>
                    <a:pt x="192705" y="36502"/>
                  </a:cubicBezTo>
                  <a:lnTo>
                    <a:pt x="222112" y="36502"/>
                  </a:lnTo>
                  <a:cubicBezTo>
                    <a:pt x="222016" y="29845"/>
                    <a:pt x="217570" y="21627"/>
                    <a:pt x="207368" y="21627"/>
                  </a:cubicBezTo>
                  <a:close/>
                  <a:moveTo>
                    <a:pt x="207448" y="15894"/>
                  </a:moveTo>
                  <a:cubicBezTo>
                    <a:pt x="220992" y="15894"/>
                    <a:pt x="228972" y="26421"/>
                    <a:pt x="228972" y="39830"/>
                  </a:cubicBezTo>
                  <a:lnTo>
                    <a:pt x="228972" y="41582"/>
                  </a:lnTo>
                  <a:lnTo>
                    <a:pt x="192705" y="41582"/>
                  </a:lnTo>
                  <a:cubicBezTo>
                    <a:pt x="193265" y="49990"/>
                    <a:pt x="199197" y="57014"/>
                    <a:pt x="208840" y="57014"/>
                  </a:cubicBezTo>
                  <a:cubicBezTo>
                    <a:pt x="213940" y="57014"/>
                    <a:pt x="219137" y="54975"/>
                    <a:pt x="222672" y="51376"/>
                  </a:cubicBezTo>
                  <a:lnTo>
                    <a:pt x="226014" y="55899"/>
                  </a:lnTo>
                  <a:cubicBezTo>
                    <a:pt x="221568" y="60342"/>
                    <a:pt x="215524" y="62731"/>
                    <a:pt x="208200" y="62731"/>
                  </a:cubicBezTo>
                  <a:cubicBezTo>
                    <a:pt x="194927" y="62731"/>
                    <a:pt x="185381" y="53207"/>
                    <a:pt x="185381" y="39257"/>
                  </a:cubicBezTo>
                  <a:cubicBezTo>
                    <a:pt x="185381" y="26341"/>
                    <a:pt x="194656" y="15894"/>
                    <a:pt x="207448" y="15894"/>
                  </a:cubicBezTo>
                  <a:close/>
                  <a:moveTo>
                    <a:pt x="20148" y="15894"/>
                  </a:moveTo>
                  <a:cubicBezTo>
                    <a:pt x="29615" y="15894"/>
                    <a:pt x="37498" y="20146"/>
                    <a:pt x="37498" y="30959"/>
                  </a:cubicBezTo>
                  <a:lnTo>
                    <a:pt x="37498" y="61632"/>
                  </a:lnTo>
                  <a:lnTo>
                    <a:pt x="30542" y="61632"/>
                  </a:lnTo>
                  <a:lnTo>
                    <a:pt x="30542" y="56552"/>
                  </a:lnTo>
                  <a:lnTo>
                    <a:pt x="30526" y="56552"/>
                  </a:lnTo>
                  <a:cubicBezTo>
                    <a:pt x="26817" y="60613"/>
                    <a:pt x="21715" y="62747"/>
                    <a:pt x="15687" y="62747"/>
                  </a:cubicBezTo>
                  <a:cubicBezTo>
                    <a:pt x="8075" y="62747"/>
                    <a:pt x="0" y="57667"/>
                    <a:pt x="0" y="47968"/>
                  </a:cubicBezTo>
                  <a:cubicBezTo>
                    <a:pt x="0" y="37983"/>
                    <a:pt x="8075" y="33285"/>
                    <a:pt x="15687" y="33285"/>
                  </a:cubicBezTo>
                  <a:cubicBezTo>
                    <a:pt x="21811" y="33285"/>
                    <a:pt x="26912" y="35228"/>
                    <a:pt x="30526" y="39384"/>
                  </a:cubicBezTo>
                  <a:lnTo>
                    <a:pt x="30526" y="31326"/>
                  </a:lnTo>
                  <a:cubicBezTo>
                    <a:pt x="30526" y="25322"/>
                    <a:pt x="25697" y="21898"/>
                    <a:pt x="19205" y="21898"/>
                  </a:cubicBezTo>
                  <a:cubicBezTo>
                    <a:pt x="13832" y="21898"/>
                    <a:pt x="9466" y="23841"/>
                    <a:pt x="5485" y="28093"/>
                  </a:cubicBezTo>
                  <a:lnTo>
                    <a:pt x="2239" y="23283"/>
                  </a:lnTo>
                  <a:cubicBezTo>
                    <a:pt x="7068" y="18299"/>
                    <a:pt x="12825" y="15894"/>
                    <a:pt x="20148" y="15894"/>
                  </a:cubicBezTo>
                  <a:close/>
                  <a:moveTo>
                    <a:pt x="108130" y="4810"/>
                  </a:moveTo>
                  <a:lnTo>
                    <a:pt x="115086" y="4810"/>
                  </a:lnTo>
                  <a:lnTo>
                    <a:pt x="115086" y="17009"/>
                  </a:lnTo>
                  <a:lnTo>
                    <a:pt x="124184" y="17009"/>
                  </a:lnTo>
                  <a:lnTo>
                    <a:pt x="124184" y="23108"/>
                  </a:lnTo>
                  <a:lnTo>
                    <a:pt x="115086" y="23108"/>
                  </a:lnTo>
                  <a:lnTo>
                    <a:pt x="115086" y="50819"/>
                  </a:lnTo>
                  <a:cubicBezTo>
                    <a:pt x="115086" y="54147"/>
                    <a:pt x="116573" y="56552"/>
                    <a:pt x="119627" y="56552"/>
                  </a:cubicBezTo>
                  <a:cubicBezTo>
                    <a:pt x="121578" y="56552"/>
                    <a:pt x="123433" y="55724"/>
                    <a:pt x="124360" y="54705"/>
                  </a:cubicBezTo>
                  <a:lnTo>
                    <a:pt x="126407" y="59880"/>
                  </a:lnTo>
                  <a:cubicBezTo>
                    <a:pt x="124648" y="61537"/>
                    <a:pt x="122138" y="62747"/>
                    <a:pt x="118060" y="62747"/>
                  </a:cubicBezTo>
                  <a:cubicBezTo>
                    <a:pt x="111472" y="62747"/>
                    <a:pt x="108130" y="58957"/>
                    <a:pt x="108130" y="52300"/>
                  </a:cubicBezTo>
                  <a:lnTo>
                    <a:pt x="108130" y="23108"/>
                  </a:lnTo>
                  <a:lnTo>
                    <a:pt x="100710" y="23108"/>
                  </a:lnTo>
                  <a:lnTo>
                    <a:pt x="100710" y="17009"/>
                  </a:lnTo>
                  <a:lnTo>
                    <a:pt x="108130" y="17009"/>
                  </a:lnTo>
                  <a:close/>
                  <a:moveTo>
                    <a:pt x="54161" y="4810"/>
                  </a:moveTo>
                  <a:lnTo>
                    <a:pt x="61117" y="4810"/>
                  </a:lnTo>
                  <a:lnTo>
                    <a:pt x="61117" y="17009"/>
                  </a:lnTo>
                  <a:lnTo>
                    <a:pt x="70215" y="17009"/>
                  </a:lnTo>
                  <a:lnTo>
                    <a:pt x="70215" y="23108"/>
                  </a:lnTo>
                  <a:lnTo>
                    <a:pt x="61117" y="23108"/>
                  </a:lnTo>
                  <a:lnTo>
                    <a:pt x="61117" y="50819"/>
                  </a:lnTo>
                  <a:cubicBezTo>
                    <a:pt x="61117" y="54147"/>
                    <a:pt x="62604" y="56552"/>
                    <a:pt x="65658" y="56552"/>
                  </a:cubicBezTo>
                  <a:cubicBezTo>
                    <a:pt x="67609" y="56552"/>
                    <a:pt x="69464" y="55724"/>
                    <a:pt x="70391" y="54705"/>
                  </a:cubicBezTo>
                  <a:lnTo>
                    <a:pt x="72438" y="59880"/>
                  </a:lnTo>
                  <a:cubicBezTo>
                    <a:pt x="70679" y="61537"/>
                    <a:pt x="68169" y="62747"/>
                    <a:pt x="64091" y="62747"/>
                  </a:cubicBezTo>
                  <a:cubicBezTo>
                    <a:pt x="57503" y="62747"/>
                    <a:pt x="54161" y="58957"/>
                    <a:pt x="54161" y="52300"/>
                  </a:cubicBezTo>
                  <a:lnTo>
                    <a:pt x="54161" y="23108"/>
                  </a:lnTo>
                  <a:lnTo>
                    <a:pt x="46741" y="23108"/>
                  </a:lnTo>
                  <a:lnTo>
                    <a:pt x="46741" y="17009"/>
                  </a:lnTo>
                  <a:lnTo>
                    <a:pt x="54161" y="17009"/>
                  </a:lnTo>
                  <a:close/>
                  <a:moveTo>
                    <a:pt x="135394" y="0"/>
                  </a:moveTo>
                  <a:lnTo>
                    <a:pt x="142350" y="0"/>
                  </a:lnTo>
                  <a:lnTo>
                    <a:pt x="142350" y="23474"/>
                  </a:lnTo>
                  <a:cubicBezTo>
                    <a:pt x="145500" y="19779"/>
                    <a:pt x="151625" y="15894"/>
                    <a:pt x="158405" y="15894"/>
                  </a:cubicBezTo>
                  <a:cubicBezTo>
                    <a:pt x="167775" y="15894"/>
                    <a:pt x="172685" y="20416"/>
                    <a:pt x="172685" y="30115"/>
                  </a:cubicBezTo>
                  <a:lnTo>
                    <a:pt x="172685" y="61616"/>
                  </a:lnTo>
                  <a:lnTo>
                    <a:pt x="165729" y="61616"/>
                  </a:lnTo>
                  <a:lnTo>
                    <a:pt x="165729" y="32249"/>
                  </a:lnTo>
                  <a:cubicBezTo>
                    <a:pt x="165729" y="24398"/>
                    <a:pt x="161651" y="22089"/>
                    <a:pt x="155622" y="22089"/>
                  </a:cubicBezTo>
                  <a:cubicBezTo>
                    <a:pt x="150249" y="22089"/>
                    <a:pt x="145052" y="25417"/>
                    <a:pt x="142350" y="29016"/>
                  </a:cubicBezTo>
                  <a:lnTo>
                    <a:pt x="142350" y="61632"/>
                  </a:lnTo>
                  <a:lnTo>
                    <a:pt x="135394" y="61632"/>
                  </a:lnTo>
                  <a:close/>
                </a:path>
              </a:pathLst>
            </a:custGeom>
            <a:solidFill>
              <a:srgbClr val="524E49"/>
            </a:solidFill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C5DB6B7-F6AF-4D23-B990-A4B0C0F8E0B4}"/>
                </a:ext>
              </a:extLst>
            </p:cNvPr>
            <p:cNvSpPr/>
            <p:nvPr/>
          </p:nvSpPr>
          <p:spPr>
            <a:xfrm>
              <a:off x="6336544" y="6053060"/>
              <a:ext cx="351716" cy="306851"/>
            </a:xfrm>
            <a:custGeom>
              <a:avLst/>
              <a:gdLst>
                <a:gd name="connsiteX0" fmla="*/ 351477 w 351716"/>
                <a:gd name="connsiteY0" fmla="*/ 149938 h 306851"/>
                <a:gd name="connsiteX1" fmla="*/ 217474 w 351716"/>
                <a:gd name="connsiteY1" fmla="*/ 143074 h 306851"/>
                <a:gd name="connsiteX2" fmla="*/ 204985 w 351716"/>
                <a:gd name="connsiteY2" fmla="*/ 136736 h 306851"/>
                <a:gd name="connsiteX3" fmla="*/ 205705 w 351716"/>
                <a:gd name="connsiteY3" fmla="*/ 122801 h 306851"/>
                <a:gd name="connsiteX4" fmla="*/ 266694 w 351716"/>
                <a:gd name="connsiteY4" fmla="*/ 3695 h 306851"/>
                <a:gd name="connsiteX5" fmla="*/ 266806 w 351716"/>
                <a:gd name="connsiteY5" fmla="*/ 3472 h 306851"/>
                <a:gd name="connsiteX6" fmla="*/ 260761 w 351716"/>
                <a:gd name="connsiteY6" fmla="*/ 0 h 306851"/>
                <a:gd name="connsiteX7" fmla="*/ 260633 w 351716"/>
                <a:gd name="connsiteY7" fmla="*/ 207 h 306851"/>
                <a:gd name="connsiteX8" fmla="*/ 187651 w 351716"/>
                <a:gd name="connsiteY8" fmla="*/ 112418 h 306851"/>
                <a:gd name="connsiteX9" fmla="*/ 175898 w 351716"/>
                <a:gd name="connsiteY9" fmla="*/ 120014 h 306851"/>
                <a:gd name="connsiteX10" fmla="*/ 164145 w 351716"/>
                <a:gd name="connsiteY10" fmla="*/ 112418 h 306851"/>
                <a:gd name="connsiteX11" fmla="*/ 91083 w 351716"/>
                <a:gd name="connsiteY11" fmla="*/ 207 h 306851"/>
                <a:gd name="connsiteX12" fmla="*/ 90955 w 351716"/>
                <a:gd name="connsiteY12" fmla="*/ 0 h 306851"/>
                <a:gd name="connsiteX13" fmla="*/ 84911 w 351716"/>
                <a:gd name="connsiteY13" fmla="*/ 3472 h 306851"/>
                <a:gd name="connsiteX14" fmla="*/ 85023 w 351716"/>
                <a:gd name="connsiteY14" fmla="*/ 3695 h 306851"/>
                <a:gd name="connsiteX15" fmla="*/ 146091 w 351716"/>
                <a:gd name="connsiteY15" fmla="*/ 122801 h 306851"/>
                <a:gd name="connsiteX16" fmla="*/ 146811 w 351716"/>
                <a:gd name="connsiteY16" fmla="*/ 136736 h 306851"/>
                <a:gd name="connsiteX17" fmla="*/ 134322 w 351716"/>
                <a:gd name="connsiteY17" fmla="*/ 143074 h 306851"/>
                <a:gd name="connsiteX18" fmla="*/ 240 w 351716"/>
                <a:gd name="connsiteY18" fmla="*/ 149938 h 306851"/>
                <a:gd name="connsiteX19" fmla="*/ 0 w 351716"/>
                <a:gd name="connsiteY19" fmla="*/ 149954 h 306851"/>
                <a:gd name="connsiteX20" fmla="*/ 0 w 351716"/>
                <a:gd name="connsiteY20" fmla="*/ 156898 h 306851"/>
                <a:gd name="connsiteX21" fmla="*/ 240 w 351716"/>
                <a:gd name="connsiteY21" fmla="*/ 156914 h 306851"/>
                <a:gd name="connsiteX22" fmla="*/ 134322 w 351716"/>
                <a:gd name="connsiteY22" fmla="*/ 163857 h 306851"/>
                <a:gd name="connsiteX23" fmla="*/ 146811 w 351716"/>
                <a:gd name="connsiteY23" fmla="*/ 170196 h 306851"/>
                <a:gd name="connsiteX24" fmla="*/ 146091 w 351716"/>
                <a:gd name="connsiteY24" fmla="*/ 184130 h 306851"/>
                <a:gd name="connsiteX25" fmla="*/ 85023 w 351716"/>
                <a:gd name="connsiteY25" fmla="*/ 303157 h 306851"/>
                <a:gd name="connsiteX26" fmla="*/ 84911 w 351716"/>
                <a:gd name="connsiteY26" fmla="*/ 303380 h 306851"/>
                <a:gd name="connsiteX27" fmla="*/ 90955 w 351716"/>
                <a:gd name="connsiteY27" fmla="*/ 306852 h 306851"/>
                <a:gd name="connsiteX28" fmla="*/ 91083 w 351716"/>
                <a:gd name="connsiteY28" fmla="*/ 306645 h 306851"/>
                <a:gd name="connsiteX29" fmla="*/ 164145 w 351716"/>
                <a:gd name="connsiteY29" fmla="*/ 194514 h 306851"/>
                <a:gd name="connsiteX30" fmla="*/ 175898 w 351716"/>
                <a:gd name="connsiteY30" fmla="*/ 186917 h 306851"/>
                <a:gd name="connsiteX31" fmla="*/ 187651 w 351716"/>
                <a:gd name="connsiteY31" fmla="*/ 194514 h 306851"/>
                <a:gd name="connsiteX32" fmla="*/ 260633 w 351716"/>
                <a:gd name="connsiteY32" fmla="*/ 306645 h 306851"/>
                <a:gd name="connsiteX33" fmla="*/ 260761 w 351716"/>
                <a:gd name="connsiteY33" fmla="*/ 306852 h 306851"/>
                <a:gd name="connsiteX34" fmla="*/ 266806 w 351716"/>
                <a:gd name="connsiteY34" fmla="*/ 303380 h 306851"/>
                <a:gd name="connsiteX35" fmla="*/ 266694 w 351716"/>
                <a:gd name="connsiteY35" fmla="*/ 303157 h 306851"/>
                <a:gd name="connsiteX36" fmla="*/ 205705 w 351716"/>
                <a:gd name="connsiteY36" fmla="*/ 184130 h 306851"/>
                <a:gd name="connsiteX37" fmla="*/ 204985 w 351716"/>
                <a:gd name="connsiteY37" fmla="*/ 170196 h 306851"/>
                <a:gd name="connsiteX38" fmla="*/ 217474 w 351716"/>
                <a:gd name="connsiteY38" fmla="*/ 163857 h 306851"/>
                <a:gd name="connsiteX39" fmla="*/ 351477 w 351716"/>
                <a:gd name="connsiteY39" fmla="*/ 156914 h 306851"/>
                <a:gd name="connsiteX40" fmla="*/ 351717 w 351716"/>
                <a:gd name="connsiteY40" fmla="*/ 156898 h 306851"/>
                <a:gd name="connsiteX41" fmla="*/ 351717 w 351716"/>
                <a:gd name="connsiteY41" fmla="*/ 149954 h 306851"/>
                <a:gd name="connsiteX42" fmla="*/ 351477 w 351716"/>
                <a:gd name="connsiteY42" fmla="*/ 149938 h 30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51716" h="306851">
                  <a:moveTo>
                    <a:pt x="351477" y="149938"/>
                  </a:moveTo>
                  <a:cubicBezTo>
                    <a:pt x="314122" y="148760"/>
                    <a:pt x="248528" y="145129"/>
                    <a:pt x="217474" y="143074"/>
                  </a:cubicBezTo>
                  <a:cubicBezTo>
                    <a:pt x="211142" y="142660"/>
                    <a:pt x="207288" y="140702"/>
                    <a:pt x="204985" y="136736"/>
                  </a:cubicBezTo>
                  <a:cubicBezTo>
                    <a:pt x="202683" y="132771"/>
                    <a:pt x="202907" y="128471"/>
                    <a:pt x="205705" y="122801"/>
                  </a:cubicBezTo>
                  <a:cubicBezTo>
                    <a:pt x="219745" y="94374"/>
                    <a:pt x="248832" y="36867"/>
                    <a:pt x="266694" y="3695"/>
                  </a:cubicBezTo>
                  <a:lnTo>
                    <a:pt x="266806" y="3472"/>
                  </a:lnTo>
                  <a:lnTo>
                    <a:pt x="260761" y="0"/>
                  </a:lnTo>
                  <a:lnTo>
                    <a:pt x="260633" y="207"/>
                  </a:lnTo>
                  <a:cubicBezTo>
                    <a:pt x="240757" y="32122"/>
                    <a:pt x="204858" y="86810"/>
                    <a:pt x="187651" y="112418"/>
                  </a:cubicBezTo>
                  <a:cubicBezTo>
                    <a:pt x="184118" y="117673"/>
                    <a:pt x="180504" y="120014"/>
                    <a:pt x="175898" y="120014"/>
                  </a:cubicBezTo>
                  <a:cubicBezTo>
                    <a:pt x="171293" y="120014"/>
                    <a:pt x="167663" y="117673"/>
                    <a:pt x="164145" y="112418"/>
                  </a:cubicBezTo>
                  <a:cubicBezTo>
                    <a:pt x="146044" y="85488"/>
                    <a:pt x="110576" y="31517"/>
                    <a:pt x="91083" y="207"/>
                  </a:cubicBezTo>
                  <a:lnTo>
                    <a:pt x="90955" y="0"/>
                  </a:lnTo>
                  <a:lnTo>
                    <a:pt x="84911" y="3472"/>
                  </a:lnTo>
                  <a:lnTo>
                    <a:pt x="85023" y="3695"/>
                  </a:lnTo>
                  <a:cubicBezTo>
                    <a:pt x="102725" y="36581"/>
                    <a:pt x="131860" y="93992"/>
                    <a:pt x="146091" y="122801"/>
                  </a:cubicBezTo>
                  <a:cubicBezTo>
                    <a:pt x="148890" y="128471"/>
                    <a:pt x="149114" y="132771"/>
                    <a:pt x="146811" y="136736"/>
                  </a:cubicBezTo>
                  <a:cubicBezTo>
                    <a:pt x="144508" y="140702"/>
                    <a:pt x="140655" y="142660"/>
                    <a:pt x="134322" y="143074"/>
                  </a:cubicBezTo>
                  <a:cubicBezTo>
                    <a:pt x="103300" y="145129"/>
                    <a:pt x="37690" y="148760"/>
                    <a:pt x="240" y="149938"/>
                  </a:cubicBezTo>
                  <a:lnTo>
                    <a:pt x="0" y="149954"/>
                  </a:lnTo>
                  <a:lnTo>
                    <a:pt x="0" y="156898"/>
                  </a:lnTo>
                  <a:lnTo>
                    <a:pt x="240" y="156914"/>
                  </a:lnTo>
                  <a:cubicBezTo>
                    <a:pt x="36699" y="158060"/>
                    <a:pt x="101541" y="161675"/>
                    <a:pt x="134322" y="163857"/>
                  </a:cubicBezTo>
                  <a:cubicBezTo>
                    <a:pt x="140655" y="164271"/>
                    <a:pt x="144508" y="166230"/>
                    <a:pt x="146811" y="170196"/>
                  </a:cubicBezTo>
                  <a:cubicBezTo>
                    <a:pt x="149114" y="174161"/>
                    <a:pt x="148890" y="178461"/>
                    <a:pt x="146091" y="184130"/>
                  </a:cubicBezTo>
                  <a:cubicBezTo>
                    <a:pt x="132419" y="211809"/>
                    <a:pt x="102805" y="270128"/>
                    <a:pt x="85023" y="303157"/>
                  </a:cubicBezTo>
                  <a:lnTo>
                    <a:pt x="84911" y="303380"/>
                  </a:lnTo>
                  <a:lnTo>
                    <a:pt x="90955" y="306852"/>
                  </a:lnTo>
                  <a:lnTo>
                    <a:pt x="91083" y="306645"/>
                  </a:lnTo>
                  <a:cubicBezTo>
                    <a:pt x="111008" y="274651"/>
                    <a:pt x="146459" y="220823"/>
                    <a:pt x="164145" y="194514"/>
                  </a:cubicBezTo>
                  <a:cubicBezTo>
                    <a:pt x="167679" y="189258"/>
                    <a:pt x="171293" y="186917"/>
                    <a:pt x="175898" y="186917"/>
                  </a:cubicBezTo>
                  <a:cubicBezTo>
                    <a:pt x="180504" y="186917"/>
                    <a:pt x="184133" y="189258"/>
                    <a:pt x="187651" y="194514"/>
                  </a:cubicBezTo>
                  <a:cubicBezTo>
                    <a:pt x="205577" y="221189"/>
                    <a:pt x="240917" y="274985"/>
                    <a:pt x="260633" y="306645"/>
                  </a:cubicBezTo>
                  <a:lnTo>
                    <a:pt x="260761" y="306852"/>
                  </a:lnTo>
                  <a:lnTo>
                    <a:pt x="266806" y="303380"/>
                  </a:lnTo>
                  <a:lnTo>
                    <a:pt x="266694" y="303157"/>
                  </a:lnTo>
                  <a:cubicBezTo>
                    <a:pt x="249296" y="270829"/>
                    <a:pt x="220097" y="213258"/>
                    <a:pt x="205705" y="184130"/>
                  </a:cubicBezTo>
                  <a:cubicBezTo>
                    <a:pt x="202907" y="178461"/>
                    <a:pt x="202683" y="174161"/>
                    <a:pt x="204985" y="170196"/>
                  </a:cubicBezTo>
                  <a:cubicBezTo>
                    <a:pt x="207288" y="166230"/>
                    <a:pt x="211142" y="164271"/>
                    <a:pt x="217474" y="163857"/>
                  </a:cubicBezTo>
                  <a:cubicBezTo>
                    <a:pt x="250303" y="161675"/>
                    <a:pt x="315130" y="158060"/>
                    <a:pt x="351477" y="156914"/>
                  </a:cubicBezTo>
                  <a:lnTo>
                    <a:pt x="351717" y="156898"/>
                  </a:lnTo>
                  <a:lnTo>
                    <a:pt x="351717" y="149954"/>
                  </a:lnTo>
                  <a:lnTo>
                    <a:pt x="351477" y="149938"/>
                  </a:lnTo>
                  <a:close/>
                </a:path>
              </a:pathLst>
            </a:custGeom>
            <a:solidFill>
              <a:srgbClr val="EC712E"/>
            </a:solidFill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758C774-4E31-4482-8F2D-DC307C5B7577}"/>
                </a:ext>
              </a:extLst>
            </p:cNvPr>
            <p:cNvSpPr/>
            <p:nvPr/>
          </p:nvSpPr>
          <p:spPr>
            <a:xfrm>
              <a:off x="6722033" y="6049907"/>
              <a:ext cx="1201864" cy="312744"/>
            </a:xfrm>
            <a:custGeom>
              <a:avLst/>
              <a:gdLst>
                <a:gd name="connsiteX0" fmla="*/ 710820 w 1201864"/>
                <a:gd name="connsiteY0" fmla="*/ 45706 h 312744"/>
                <a:gd name="connsiteX1" fmla="*/ 710820 w 1201864"/>
                <a:gd name="connsiteY1" fmla="*/ 151005 h 312744"/>
                <a:gd name="connsiteX2" fmla="*/ 790422 w 1201864"/>
                <a:gd name="connsiteY2" fmla="*/ 151005 h 312744"/>
                <a:gd name="connsiteX3" fmla="*/ 835053 w 1201864"/>
                <a:gd name="connsiteY3" fmla="*/ 136545 h 312744"/>
                <a:gd name="connsiteX4" fmla="*/ 850899 w 1201864"/>
                <a:gd name="connsiteY4" fmla="*/ 100394 h 312744"/>
                <a:gd name="connsiteX5" fmla="*/ 834557 w 1201864"/>
                <a:gd name="connsiteY5" fmla="*/ 61616 h 312744"/>
                <a:gd name="connsiteX6" fmla="*/ 785769 w 1201864"/>
                <a:gd name="connsiteY6" fmla="*/ 45706 h 312744"/>
                <a:gd name="connsiteX7" fmla="*/ 466817 w 1201864"/>
                <a:gd name="connsiteY7" fmla="*/ 42155 h 312744"/>
                <a:gd name="connsiteX8" fmla="*/ 364652 w 1201864"/>
                <a:gd name="connsiteY8" fmla="*/ 155305 h 312744"/>
                <a:gd name="connsiteX9" fmla="*/ 466273 w 1201864"/>
                <a:gd name="connsiteY9" fmla="*/ 270192 h 312744"/>
                <a:gd name="connsiteX10" fmla="*/ 567879 w 1201864"/>
                <a:gd name="connsiteY10" fmla="*/ 157041 h 312744"/>
                <a:gd name="connsiteX11" fmla="*/ 466817 w 1201864"/>
                <a:gd name="connsiteY11" fmla="*/ 42155 h 312744"/>
                <a:gd name="connsiteX12" fmla="*/ 665007 w 1201864"/>
                <a:gd name="connsiteY12" fmla="*/ 2325 h 312744"/>
                <a:gd name="connsiteX13" fmla="*/ 786281 w 1201864"/>
                <a:gd name="connsiteY13" fmla="*/ 2325 h 312744"/>
                <a:gd name="connsiteX14" fmla="*/ 869177 w 1201864"/>
                <a:gd name="connsiteY14" fmla="*/ 28777 h 312744"/>
                <a:gd name="connsiteX15" fmla="*/ 900247 w 1201864"/>
                <a:gd name="connsiteY15" fmla="*/ 99534 h 312744"/>
                <a:gd name="connsiteX16" fmla="*/ 881090 w 1201864"/>
                <a:gd name="connsiteY16" fmla="*/ 154795 h 312744"/>
                <a:gd name="connsiteX17" fmla="*/ 830527 w 1201864"/>
                <a:gd name="connsiteY17" fmla="*/ 186280 h 312744"/>
                <a:gd name="connsiteX18" fmla="*/ 922410 w 1201864"/>
                <a:gd name="connsiteY18" fmla="*/ 309989 h 312744"/>
                <a:gd name="connsiteX19" fmla="*/ 865483 w 1201864"/>
                <a:gd name="connsiteY19" fmla="*/ 309989 h 312744"/>
                <a:gd name="connsiteX20" fmla="*/ 780940 w 1201864"/>
                <a:gd name="connsiteY20" fmla="*/ 193892 h 312744"/>
                <a:gd name="connsiteX21" fmla="*/ 710820 w 1201864"/>
                <a:gd name="connsiteY21" fmla="*/ 193892 h 312744"/>
                <a:gd name="connsiteX22" fmla="*/ 710820 w 1201864"/>
                <a:gd name="connsiteY22" fmla="*/ 309973 h 312744"/>
                <a:gd name="connsiteX23" fmla="*/ 665007 w 1201864"/>
                <a:gd name="connsiteY23" fmla="*/ 309973 h 312744"/>
                <a:gd name="connsiteX24" fmla="*/ 0 w 1201864"/>
                <a:gd name="connsiteY24" fmla="*/ 2309 h 312744"/>
                <a:gd name="connsiteX25" fmla="*/ 51042 w 1201864"/>
                <a:gd name="connsiteY25" fmla="*/ 2309 h 312744"/>
                <a:gd name="connsiteX26" fmla="*/ 196798 w 1201864"/>
                <a:gd name="connsiteY26" fmla="*/ 196584 h 312744"/>
                <a:gd name="connsiteX27" fmla="*/ 222048 w 1201864"/>
                <a:gd name="connsiteY27" fmla="*/ 235187 h 312744"/>
                <a:gd name="connsiteX28" fmla="*/ 221056 w 1201864"/>
                <a:gd name="connsiteY28" fmla="*/ 202062 h 312744"/>
                <a:gd name="connsiteX29" fmla="*/ 221072 w 1201864"/>
                <a:gd name="connsiteY29" fmla="*/ 202062 h 312744"/>
                <a:gd name="connsiteX30" fmla="*/ 221072 w 1201864"/>
                <a:gd name="connsiteY30" fmla="*/ 2309 h 312744"/>
                <a:gd name="connsiteX31" fmla="*/ 268932 w 1201864"/>
                <a:gd name="connsiteY31" fmla="*/ 2309 h 312744"/>
                <a:gd name="connsiteX32" fmla="*/ 268932 w 1201864"/>
                <a:gd name="connsiteY32" fmla="*/ 309973 h 312744"/>
                <a:gd name="connsiteX33" fmla="*/ 222719 w 1201864"/>
                <a:gd name="connsiteY33" fmla="*/ 309973 h 312744"/>
                <a:gd name="connsiteX34" fmla="*/ 68488 w 1201864"/>
                <a:gd name="connsiteY34" fmla="*/ 104662 h 312744"/>
                <a:gd name="connsiteX35" fmla="*/ 48276 w 1201864"/>
                <a:gd name="connsiteY35" fmla="*/ 72986 h 312744"/>
                <a:gd name="connsiteX36" fmla="*/ 49076 w 1201864"/>
                <a:gd name="connsiteY36" fmla="*/ 96827 h 312744"/>
                <a:gd name="connsiteX37" fmla="*/ 49076 w 1201864"/>
                <a:gd name="connsiteY37" fmla="*/ 309989 h 312744"/>
                <a:gd name="connsiteX38" fmla="*/ 0 w 1201864"/>
                <a:gd name="connsiteY38" fmla="*/ 309989 h 312744"/>
                <a:gd name="connsiteX39" fmla="*/ 1093927 w 1201864"/>
                <a:gd name="connsiteY39" fmla="*/ 382 h 312744"/>
                <a:gd name="connsiteX40" fmla="*/ 1198330 w 1201864"/>
                <a:gd name="connsiteY40" fmla="*/ 36453 h 312744"/>
                <a:gd name="connsiteX41" fmla="*/ 1170426 w 1201864"/>
                <a:gd name="connsiteY41" fmla="*/ 74929 h 312744"/>
                <a:gd name="connsiteX42" fmla="*/ 1094502 w 1201864"/>
                <a:gd name="connsiteY42" fmla="*/ 42537 h 312744"/>
                <a:gd name="connsiteX43" fmla="*/ 988164 w 1201864"/>
                <a:gd name="connsiteY43" fmla="*/ 155687 h 312744"/>
                <a:gd name="connsiteX44" fmla="*/ 1093927 w 1201864"/>
                <a:gd name="connsiteY44" fmla="*/ 270574 h 312744"/>
                <a:gd name="connsiteX45" fmla="*/ 1173385 w 1201864"/>
                <a:gd name="connsiteY45" fmla="*/ 233802 h 312744"/>
                <a:gd name="connsiteX46" fmla="*/ 1201864 w 1201864"/>
                <a:gd name="connsiteY46" fmla="*/ 273647 h 312744"/>
                <a:gd name="connsiteX47" fmla="*/ 1094518 w 1201864"/>
                <a:gd name="connsiteY47" fmla="*/ 312744 h 312744"/>
                <a:gd name="connsiteX48" fmla="*/ 936002 w 1201864"/>
                <a:gd name="connsiteY48" fmla="*/ 157423 h 312744"/>
                <a:gd name="connsiteX49" fmla="*/ 977514 w 1201864"/>
                <a:gd name="connsiteY49" fmla="*/ 47840 h 312744"/>
                <a:gd name="connsiteX50" fmla="*/ 1093927 w 1201864"/>
                <a:gd name="connsiteY50" fmla="*/ 382 h 312744"/>
                <a:gd name="connsiteX51" fmla="*/ 466321 w 1201864"/>
                <a:gd name="connsiteY51" fmla="*/ 0 h 312744"/>
                <a:gd name="connsiteX52" fmla="*/ 621144 w 1201864"/>
                <a:gd name="connsiteY52" fmla="*/ 155305 h 312744"/>
                <a:gd name="connsiteX53" fmla="*/ 466881 w 1201864"/>
                <a:gd name="connsiteY53" fmla="*/ 312362 h 312744"/>
                <a:gd name="connsiteX54" fmla="*/ 311483 w 1201864"/>
                <a:gd name="connsiteY54" fmla="*/ 157041 h 312744"/>
                <a:gd name="connsiteX55" fmla="*/ 352179 w 1201864"/>
                <a:gd name="connsiteY55" fmla="*/ 47458 h 312744"/>
                <a:gd name="connsiteX56" fmla="*/ 466321 w 1201864"/>
                <a:gd name="connsiteY56" fmla="*/ 0 h 31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01864" h="312744">
                  <a:moveTo>
                    <a:pt x="710820" y="45706"/>
                  </a:moveTo>
                  <a:lnTo>
                    <a:pt x="710820" y="151005"/>
                  </a:lnTo>
                  <a:lnTo>
                    <a:pt x="790422" y="151005"/>
                  </a:lnTo>
                  <a:cubicBezTo>
                    <a:pt x="809132" y="151005"/>
                    <a:pt x="824163" y="146132"/>
                    <a:pt x="835053" y="136545"/>
                  </a:cubicBezTo>
                  <a:cubicBezTo>
                    <a:pt x="845718" y="127165"/>
                    <a:pt x="850899" y="115332"/>
                    <a:pt x="850899" y="100394"/>
                  </a:cubicBezTo>
                  <a:cubicBezTo>
                    <a:pt x="850899" y="83688"/>
                    <a:pt x="845559" y="70996"/>
                    <a:pt x="834557" y="61616"/>
                  </a:cubicBezTo>
                  <a:cubicBezTo>
                    <a:pt x="823219" y="51949"/>
                    <a:pt x="806797" y="45849"/>
                    <a:pt x="785769" y="45706"/>
                  </a:cubicBezTo>
                  <a:close/>
                  <a:moveTo>
                    <a:pt x="466817" y="42155"/>
                  </a:moveTo>
                  <a:cubicBezTo>
                    <a:pt x="415967" y="42155"/>
                    <a:pt x="364652" y="77143"/>
                    <a:pt x="364652" y="155305"/>
                  </a:cubicBezTo>
                  <a:cubicBezTo>
                    <a:pt x="364652" y="212494"/>
                    <a:pt x="396074" y="270192"/>
                    <a:pt x="466273" y="270192"/>
                  </a:cubicBezTo>
                  <a:cubicBezTo>
                    <a:pt x="536457" y="270192"/>
                    <a:pt x="567879" y="213369"/>
                    <a:pt x="567879" y="157041"/>
                  </a:cubicBezTo>
                  <a:cubicBezTo>
                    <a:pt x="567879" y="72254"/>
                    <a:pt x="513446" y="42171"/>
                    <a:pt x="466817" y="42155"/>
                  </a:cubicBezTo>
                  <a:close/>
                  <a:moveTo>
                    <a:pt x="665007" y="2325"/>
                  </a:moveTo>
                  <a:lnTo>
                    <a:pt x="786281" y="2325"/>
                  </a:lnTo>
                  <a:cubicBezTo>
                    <a:pt x="821157" y="2325"/>
                    <a:pt x="849044" y="11960"/>
                    <a:pt x="869177" y="28777"/>
                  </a:cubicBezTo>
                  <a:cubicBezTo>
                    <a:pt x="889789" y="45993"/>
                    <a:pt x="900247" y="69801"/>
                    <a:pt x="900247" y="99534"/>
                  </a:cubicBezTo>
                  <a:cubicBezTo>
                    <a:pt x="900247" y="119616"/>
                    <a:pt x="893979" y="137691"/>
                    <a:pt x="881090" y="154795"/>
                  </a:cubicBezTo>
                  <a:cubicBezTo>
                    <a:pt x="872599" y="166071"/>
                    <a:pt x="859199" y="179735"/>
                    <a:pt x="830527" y="186280"/>
                  </a:cubicBezTo>
                  <a:lnTo>
                    <a:pt x="922410" y="309989"/>
                  </a:lnTo>
                  <a:lnTo>
                    <a:pt x="865483" y="309989"/>
                  </a:lnTo>
                  <a:lnTo>
                    <a:pt x="780940" y="193892"/>
                  </a:lnTo>
                  <a:lnTo>
                    <a:pt x="710820" y="193892"/>
                  </a:lnTo>
                  <a:lnTo>
                    <a:pt x="710820" y="309973"/>
                  </a:lnTo>
                  <a:lnTo>
                    <a:pt x="665007" y="309973"/>
                  </a:lnTo>
                  <a:close/>
                  <a:moveTo>
                    <a:pt x="0" y="2309"/>
                  </a:moveTo>
                  <a:lnTo>
                    <a:pt x="51042" y="2309"/>
                  </a:lnTo>
                  <a:lnTo>
                    <a:pt x="196798" y="196584"/>
                  </a:lnTo>
                  <a:cubicBezTo>
                    <a:pt x="206792" y="210073"/>
                    <a:pt x="216019" y="224836"/>
                    <a:pt x="222048" y="235187"/>
                  </a:cubicBezTo>
                  <a:cubicBezTo>
                    <a:pt x="221552" y="226285"/>
                    <a:pt x="221056" y="214229"/>
                    <a:pt x="221056" y="202062"/>
                  </a:cubicBezTo>
                  <a:lnTo>
                    <a:pt x="221072" y="202062"/>
                  </a:lnTo>
                  <a:lnTo>
                    <a:pt x="221072" y="2309"/>
                  </a:lnTo>
                  <a:lnTo>
                    <a:pt x="268932" y="2309"/>
                  </a:lnTo>
                  <a:lnTo>
                    <a:pt x="268932" y="309973"/>
                  </a:lnTo>
                  <a:lnTo>
                    <a:pt x="222719" y="309973"/>
                  </a:lnTo>
                  <a:lnTo>
                    <a:pt x="68488" y="104662"/>
                  </a:lnTo>
                  <a:cubicBezTo>
                    <a:pt x="61133" y="94756"/>
                    <a:pt x="53665" y="82430"/>
                    <a:pt x="48276" y="72986"/>
                  </a:cubicBezTo>
                  <a:cubicBezTo>
                    <a:pt x="48708" y="80169"/>
                    <a:pt x="49076" y="88832"/>
                    <a:pt x="49076" y="96827"/>
                  </a:cubicBezTo>
                  <a:lnTo>
                    <a:pt x="49076" y="309989"/>
                  </a:lnTo>
                  <a:lnTo>
                    <a:pt x="0" y="309989"/>
                  </a:lnTo>
                  <a:close/>
                  <a:moveTo>
                    <a:pt x="1093927" y="382"/>
                  </a:moveTo>
                  <a:cubicBezTo>
                    <a:pt x="1131441" y="382"/>
                    <a:pt x="1169147" y="12597"/>
                    <a:pt x="1198330" y="36453"/>
                  </a:cubicBezTo>
                  <a:lnTo>
                    <a:pt x="1170426" y="74929"/>
                  </a:lnTo>
                  <a:cubicBezTo>
                    <a:pt x="1149638" y="53366"/>
                    <a:pt x="1120903" y="42537"/>
                    <a:pt x="1094502" y="42537"/>
                  </a:cubicBezTo>
                  <a:cubicBezTo>
                    <a:pt x="1041573" y="42537"/>
                    <a:pt x="988164" y="77525"/>
                    <a:pt x="988164" y="155687"/>
                  </a:cubicBezTo>
                  <a:cubicBezTo>
                    <a:pt x="988164" y="212876"/>
                    <a:pt x="1020865" y="270574"/>
                    <a:pt x="1093927" y="270574"/>
                  </a:cubicBezTo>
                  <a:cubicBezTo>
                    <a:pt x="1129922" y="270574"/>
                    <a:pt x="1156067" y="254282"/>
                    <a:pt x="1173385" y="233802"/>
                  </a:cubicBezTo>
                  <a:lnTo>
                    <a:pt x="1201864" y="273647"/>
                  </a:lnTo>
                  <a:cubicBezTo>
                    <a:pt x="1175895" y="297440"/>
                    <a:pt x="1139980" y="312744"/>
                    <a:pt x="1094518" y="312744"/>
                  </a:cubicBezTo>
                  <a:cubicBezTo>
                    <a:pt x="990451" y="312744"/>
                    <a:pt x="936002" y="234614"/>
                    <a:pt x="936002" y="157423"/>
                  </a:cubicBezTo>
                  <a:cubicBezTo>
                    <a:pt x="936002" y="115412"/>
                    <a:pt x="950746" y="76490"/>
                    <a:pt x="977514" y="47840"/>
                  </a:cubicBezTo>
                  <a:cubicBezTo>
                    <a:pt x="1006505" y="16801"/>
                    <a:pt x="1046770" y="382"/>
                    <a:pt x="1093927" y="382"/>
                  </a:cubicBezTo>
                  <a:close/>
                  <a:moveTo>
                    <a:pt x="466321" y="0"/>
                  </a:moveTo>
                  <a:cubicBezTo>
                    <a:pt x="543269" y="0"/>
                    <a:pt x="621160" y="53350"/>
                    <a:pt x="621144" y="155305"/>
                  </a:cubicBezTo>
                  <a:cubicBezTo>
                    <a:pt x="621144" y="233356"/>
                    <a:pt x="568151" y="312362"/>
                    <a:pt x="466881" y="312362"/>
                  </a:cubicBezTo>
                  <a:cubicBezTo>
                    <a:pt x="364860" y="312362"/>
                    <a:pt x="311483" y="234232"/>
                    <a:pt x="311483" y="157041"/>
                  </a:cubicBezTo>
                  <a:cubicBezTo>
                    <a:pt x="311483" y="115030"/>
                    <a:pt x="325939" y="76108"/>
                    <a:pt x="352179" y="47458"/>
                  </a:cubicBezTo>
                  <a:cubicBezTo>
                    <a:pt x="380627" y="16419"/>
                    <a:pt x="420092" y="0"/>
                    <a:pt x="466321" y="0"/>
                  </a:cubicBezTo>
                  <a:close/>
                </a:path>
              </a:pathLst>
            </a:custGeom>
            <a:solidFill>
              <a:srgbClr val="EC712E"/>
            </a:solidFill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E97A683-7B2A-4C86-98E7-4A67621E0C8D}"/>
                </a:ext>
              </a:extLst>
            </p:cNvPr>
            <p:cNvSpPr/>
            <p:nvPr/>
          </p:nvSpPr>
          <p:spPr>
            <a:xfrm>
              <a:off x="6300357" y="6013183"/>
              <a:ext cx="1599" cy="1592"/>
            </a:xfrm>
            <a:custGeom>
              <a:avLst/>
              <a:gdLst/>
              <a:ahLst/>
              <a:cxnLst/>
              <a:rect l="l" t="t" r="r" b="b"/>
              <a:pathLst>
                <a:path w="1599" h="1592"/>
              </a:pathLst>
            </a:custGeom>
            <a:solidFill>
              <a:srgbClr val="EC712E"/>
            </a:solidFill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4011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ptop &amp; Mobi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DCFD91-8F40-8342-B1DC-377574D179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714" y="825846"/>
            <a:ext cx="8946532" cy="5217145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816E821-9FD5-4D43-B0BA-9DE0F7FC1B5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290921" y="1214763"/>
            <a:ext cx="5542729" cy="3464813"/>
          </a:xfrm>
          <a:noFill/>
        </p:spPr>
        <p:txBody>
          <a:bodyPr tIns="822960" rIns="1097280"/>
          <a:lstStyle>
            <a:lvl1pPr marL="0" indent="0" algn="ctr">
              <a:buNone/>
              <a:defRPr sz="2000" b="1"/>
            </a:lvl1pPr>
          </a:lstStyle>
          <a:p>
            <a:r>
              <a:rPr lang="en-US"/>
              <a:t>Click the icon to add a site image/screenshot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14B27B-4305-4C95-A04E-E3C5A7BE2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3839C-6237-4FD5-AD4A-89AF8343FF2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1" y="1371332"/>
            <a:ext cx="3633105" cy="4005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DA033C-DEE4-494F-AC41-3614A56F6A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89805" y="5640639"/>
            <a:ext cx="4076700" cy="4572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website.com</a:t>
            </a:r>
          </a:p>
        </p:txBody>
      </p:sp>
    </p:spTree>
    <p:extLst>
      <p:ext uri="{BB962C8B-B14F-4D97-AF65-F5344CB8AC3E}">
        <p14:creationId xmlns:p14="http://schemas.microsoft.com/office/powerpoint/2010/main" val="1189846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Tablet &amp; Mobi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59D4-9F35-4021-BC91-E47E36CD7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3839C-6237-4FD5-AD4A-89AF8343FF2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1" y="1435100"/>
            <a:ext cx="5105400" cy="3941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DA033C-DEE4-494F-AC41-3614A56F6A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91201" y="5905500"/>
            <a:ext cx="4076700" cy="4572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website.com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E5B255-CEF7-AE4E-835C-3DE60A0B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1310" y="792022"/>
            <a:ext cx="7174889" cy="5837377"/>
          </a:xfrm>
          <a:prstGeom prst="rect">
            <a:avLst/>
          </a:prstGeom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D4F5B03-9986-9D4A-B037-4C7A688DC1E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960087" y="1149832"/>
            <a:ext cx="3068495" cy="4359950"/>
          </a:xfrm>
          <a:prstGeom prst="roundRect">
            <a:avLst>
              <a:gd name="adj" fmla="val 2533"/>
            </a:avLst>
          </a:prstGeom>
          <a:noFill/>
        </p:spPr>
        <p:txBody>
          <a:bodyPr lIns="182880" tIns="640080" rIns="182880"/>
          <a:lstStyle>
            <a:lvl1pPr marL="0" indent="0" algn="ctr">
              <a:buNone/>
              <a:defRPr sz="1800" b="1"/>
            </a:lvl1pPr>
          </a:lstStyle>
          <a:p>
            <a:r>
              <a:rPr lang="en-US"/>
              <a:t>Click the icon to add a site image/screenshot</a:t>
            </a:r>
          </a:p>
        </p:txBody>
      </p:sp>
    </p:spTree>
    <p:extLst>
      <p:ext uri="{BB962C8B-B14F-4D97-AF65-F5344CB8AC3E}">
        <p14:creationId xmlns:p14="http://schemas.microsoft.com/office/powerpoint/2010/main" val="628946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eatured-Content &amp;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6489-C776-45DA-ABE0-CE0959979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26A367-871B-4549-89D6-54AFD4C37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4648200"/>
            <a:ext cx="5094514" cy="1023257"/>
          </a:xfrm>
        </p:spPr>
        <p:txBody>
          <a:bodyPr/>
          <a:lstStyle>
            <a:lvl1pPr marL="0" indent="0">
              <a:buNone/>
              <a:defRPr sz="1700" b="1"/>
            </a:lvl1pPr>
            <a:lvl2pPr marL="0" indent="0">
              <a:buNone/>
              <a:defRPr sz="1400"/>
            </a:lvl2pPr>
            <a:lvl3pPr marL="174625" indent="-174625"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4A1F677-5D9D-4F36-A70E-EE3C556A23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800" y="5684180"/>
            <a:ext cx="5094514" cy="4572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website.com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0C7515C-2235-4B42-ACE9-F8E3091058B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11688" y="4648200"/>
            <a:ext cx="5094512" cy="1023257"/>
          </a:xfrm>
        </p:spPr>
        <p:txBody>
          <a:bodyPr/>
          <a:lstStyle>
            <a:lvl1pPr marL="0" indent="0">
              <a:buNone/>
              <a:defRPr sz="1700" b="1"/>
            </a:lvl1pPr>
            <a:lvl2pPr marL="0" indent="0">
              <a:buNone/>
              <a:defRPr sz="1400"/>
            </a:lvl2pPr>
            <a:lvl3pPr marL="174625" indent="-174625"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3B1CDDE-E2FF-4A30-8697-CD72ECBE533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1686" y="5684180"/>
            <a:ext cx="5094514" cy="4572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website.com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A957A3-B290-413C-B61D-050ACE7F7A5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5800" y="1066800"/>
            <a:ext cx="5082730" cy="3382071"/>
          </a:xfr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the icon to add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8AC0541-F6AC-41E4-B3B8-F0BF191FD19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411688" y="1066800"/>
            <a:ext cx="5082730" cy="3382071"/>
          </a:xfr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12212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eatured, Picture &amp;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BEB2-2B7D-4FA9-962D-35A57CD59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CE0BA0-21F7-4EF7-B114-1A8770DA1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299" y="1060714"/>
            <a:ext cx="1352611" cy="73463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70E77A5-27D9-7840-A4FC-D0BA0763CF67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10150179" y="1060714"/>
            <a:ext cx="1352611" cy="73463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95C26B-0423-4041-BACF-BA8617D9E443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5299" y="3913419"/>
            <a:ext cx="1352611" cy="73463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9C8A6BE-2052-4278-A4AF-099A6E681AF0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10150179" y="3913419"/>
            <a:ext cx="1352611" cy="73463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1DB1C7-B116-4961-97EE-A2B225E4A32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5799" y="1066798"/>
            <a:ext cx="3361407" cy="256032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the icon to add image</a:t>
            </a:r>
          </a:p>
          <a:p>
            <a:endParaRPr lang="en-US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E185510-0467-4513-B7DC-F50C7B76C79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5799" y="3916680"/>
            <a:ext cx="3361407" cy="256032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the icon to add image</a:t>
            </a:r>
          </a:p>
          <a:p>
            <a:endParaRPr lang="en-US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446F054-196E-45A7-9E8A-B5AFEEFE07C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484959" y="3916678"/>
            <a:ext cx="3361407" cy="256032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the icon to add image</a:t>
            </a:r>
          </a:p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A855A5C-F758-0843-807E-9460FDA50B2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90163" y="1066798"/>
            <a:ext cx="3361407" cy="256032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the icon to add image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23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594272F-F2EA-4042-B95F-AEA539AD9B3A}"/>
              </a:ext>
            </a:extLst>
          </p:cNvPr>
          <p:cNvSpPr>
            <a:spLocks noGrp="1"/>
          </p:cNvSpPr>
          <p:nvPr>
            <p:ph type="tbl" sz="quarter" idx="24" hasCustomPrompt="1"/>
          </p:nvPr>
        </p:nvSpPr>
        <p:spPr>
          <a:xfrm>
            <a:off x="685800" y="2095499"/>
            <a:ext cx="6934200" cy="38481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the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1A35E-9C3B-4211-B907-8AC131BC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84367"/>
            <a:ext cx="6934200" cy="758179"/>
          </a:xfrm>
        </p:spPr>
        <p:txBody>
          <a:bodyPr anchor="t"/>
          <a:lstStyle>
            <a:lvl1pPr>
              <a:defRPr sz="4000" cap="none" spc="0" baseline="0"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0B174C8-2071-0547-B72E-FA2107B8861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40700" y="0"/>
            <a:ext cx="4051300" cy="6858000"/>
          </a:xfrm>
          <a:solidFill>
            <a:srgbClr val="F6F4F1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599149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EB9B-A715-4E3C-BDAF-AF756D997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9" name="Table Placeholder 6">
            <a:extLst>
              <a:ext uri="{FF2B5EF4-FFF2-40B4-BE49-F238E27FC236}">
                <a16:creationId xmlns:a16="http://schemas.microsoft.com/office/drawing/2014/main" id="{191189DE-539F-4492-B70B-ED370E63AF51}"/>
              </a:ext>
            </a:extLst>
          </p:cNvPr>
          <p:cNvSpPr>
            <a:spLocks noGrp="1"/>
          </p:cNvSpPr>
          <p:nvPr>
            <p:ph type="tbl" sz="quarter" idx="25" hasCustomPrompt="1"/>
          </p:nvPr>
        </p:nvSpPr>
        <p:spPr>
          <a:xfrm>
            <a:off x="697584" y="1676399"/>
            <a:ext cx="4941216" cy="3795713"/>
          </a:xfrm>
        </p:spPr>
        <p:txBody>
          <a:bodyPr/>
          <a:lstStyle>
            <a:lvl1pPr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table</a:t>
            </a:r>
          </a:p>
          <a:p>
            <a:endParaRPr lang="en-US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6A355BE2-982F-4A89-B2E4-4886206E7279}"/>
              </a:ext>
            </a:extLst>
          </p:cNvPr>
          <p:cNvSpPr>
            <a:spLocks noGrp="1"/>
          </p:cNvSpPr>
          <p:nvPr>
            <p:ph type="tbl" sz="quarter" idx="24" hasCustomPrompt="1"/>
          </p:nvPr>
        </p:nvSpPr>
        <p:spPr>
          <a:xfrm>
            <a:off x="6564984" y="1676399"/>
            <a:ext cx="4941216" cy="3795713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5360266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 – Contact 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92FE2BC-23C2-304A-85CD-F071F1B5A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47" y="5051436"/>
            <a:ext cx="2698597" cy="412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40044-E9CA-4B50-8F02-74D09016D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954" y="2333973"/>
            <a:ext cx="4946073" cy="1949218"/>
          </a:xfrm>
        </p:spPr>
        <p:txBody>
          <a:bodyPr anchor="b"/>
          <a:lstStyle>
            <a:lvl1pPr>
              <a:defRPr sz="6500" cap="none" spc="0" baseline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105321F-C34C-1642-8834-766458C17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8912" y="1179967"/>
            <a:ext cx="2577790" cy="30178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Bold First and Last Name</a:t>
            </a:r>
          </a:p>
          <a:p>
            <a:pPr lvl="1"/>
            <a:r>
              <a:rPr lang="en-US"/>
              <a:t>Role at NORC</a:t>
            </a:r>
          </a:p>
          <a:p>
            <a:pPr lvl="1"/>
            <a:r>
              <a:rPr lang="en-US"/>
              <a:t>name@norc.org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16EF7A-68E4-874D-BDB8-92CBB1F91A91}"/>
              </a:ext>
            </a:extLst>
          </p:cNvPr>
          <p:cNvGrpSpPr/>
          <p:nvPr userDrawn="1"/>
        </p:nvGrpSpPr>
        <p:grpSpPr>
          <a:xfrm>
            <a:off x="986954" y="4952999"/>
            <a:ext cx="10186500" cy="609601"/>
            <a:chOff x="701029" y="5210591"/>
            <a:chExt cx="11320145" cy="60960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0E9693-0291-D447-B707-125A455D1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29" y="5820191"/>
              <a:ext cx="11320145" cy="1"/>
            </a:xfrm>
            <a:prstGeom prst="line">
              <a:avLst/>
            </a:prstGeom>
            <a:ln w="889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97CAFA-F7DE-4B4A-AD6F-864D45EF1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29" y="5210591"/>
              <a:ext cx="11320145" cy="1"/>
            </a:xfrm>
            <a:prstGeom prst="line">
              <a:avLst/>
            </a:prstGeom>
            <a:ln w="889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03A69A4-025C-0646-8308-0898F4B130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420" y="5794248"/>
            <a:ext cx="3030580" cy="530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5777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7320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835572"/>
            <a:ext cx="10972800" cy="4176467"/>
          </a:xfrm>
        </p:spPr>
        <p:txBody>
          <a:bodyPr/>
          <a:lstStyle>
            <a:lvl1pPr marL="304792" indent="-304792">
              <a:lnSpc>
                <a:spcPts val="2933"/>
              </a:lnSpc>
              <a:buClr>
                <a:srgbClr val="003BC0"/>
              </a:buClr>
              <a:buFont typeface="Arial" panose="020B0604020202020204" pitchFamily="34" charset="0"/>
              <a:buChar char="•"/>
              <a:defRPr sz="2667" b="1">
                <a:solidFill>
                  <a:srgbClr val="1D1D1D"/>
                </a:solidFill>
              </a:defRPr>
            </a:lvl1pPr>
            <a:lvl2pPr marL="609585" indent="-226478">
              <a:lnSpc>
                <a:spcPts val="2667"/>
              </a:lnSpc>
              <a:buClr>
                <a:srgbClr val="005761"/>
              </a:buClr>
              <a:buFont typeface="Arial" panose="020B0604020202020204" pitchFamily="34" charset="0"/>
              <a:buChar char="-"/>
              <a:tabLst>
                <a:tab pos="533387" algn="l"/>
              </a:tabLst>
              <a:defRPr sz="2400">
                <a:solidFill>
                  <a:srgbClr val="1D1D1D"/>
                </a:solidFill>
              </a:defRPr>
            </a:lvl2pPr>
            <a:lvl3pPr>
              <a:lnSpc>
                <a:spcPts val="2667"/>
              </a:lnSpc>
              <a:buClr>
                <a:srgbClr val="5A5A5A"/>
              </a:buClr>
              <a:defRPr sz="2667">
                <a:solidFill>
                  <a:srgbClr val="1D1D1D"/>
                </a:solidFill>
              </a:defRPr>
            </a:lvl3pPr>
            <a:lvl4pPr>
              <a:defRPr sz="2667">
                <a:solidFill>
                  <a:srgbClr val="1D1D1D"/>
                </a:solidFill>
              </a:defRPr>
            </a:lvl4pPr>
            <a:lvl5pPr>
              <a:defRPr sz="2667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7F2F02-184C-4505-8466-02885693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1E5AAA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710D62-FA23-37E1-D9CA-4E6562C12821}"/>
              </a:ext>
            </a:extLst>
          </p:cNvPr>
          <p:cNvGrpSpPr/>
          <p:nvPr userDrawn="1"/>
        </p:nvGrpSpPr>
        <p:grpSpPr>
          <a:xfrm>
            <a:off x="1" y="6725265"/>
            <a:ext cx="12192001" cy="142567"/>
            <a:chOff x="7355954" y="15880786"/>
            <a:chExt cx="21904846" cy="578414"/>
          </a:xfrm>
        </p:grpSpPr>
        <p:sp>
          <p:nvSpPr>
            <p:cNvPr id="3" name="Rectangle 20">
              <a:extLst>
                <a:ext uri="{FF2B5EF4-FFF2-40B4-BE49-F238E27FC236}">
                  <a16:creationId xmlns:a16="http://schemas.microsoft.com/office/drawing/2014/main" id="{3AD231D8-DCA4-570B-4CC6-32EBF38FAD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V="1">
              <a:off x="21984029" y="15880786"/>
              <a:ext cx="2432923" cy="578414"/>
            </a:xfrm>
            <a:prstGeom prst="rect">
              <a:avLst/>
            </a:prstGeom>
            <a:solidFill>
              <a:srgbClr val="194D9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4" name="Rectangle 20">
              <a:extLst>
                <a:ext uri="{FF2B5EF4-FFF2-40B4-BE49-F238E27FC236}">
                  <a16:creationId xmlns:a16="http://schemas.microsoft.com/office/drawing/2014/main" id="{32619D13-D1C6-7836-5897-39ABF07B01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V="1">
              <a:off x="24406350" y="15880786"/>
              <a:ext cx="2432923" cy="578414"/>
            </a:xfrm>
            <a:prstGeom prst="rect">
              <a:avLst/>
            </a:prstGeom>
            <a:solidFill>
              <a:srgbClr val="1C56A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392F6D8E-420B-97AC-FD5D-3185F97EC0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V="1">
              <a:off x="26827877" y="15880786"/>
              <a:ext cx="2432923" cy="578414"/>
            </a:xfrm>
            <a:prstGeom prst="rect">
              <a:avLst/>
            </a:prstGeom>
            <a:solidFill>
              <a:srgbClr val="1E5DB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6967D159-E4ED-FA77-F3CA-47CC8A1001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V="1">
              <a:off x="7355954" y="15880786"/>
              <a:ext cx="14644447" cy="578414"/>
            </a:xfrm>
            <a:prstGeom prst="rect">
              <a:avLst/>
            </a:prstGeom>
            <a:solidFill>
              <a:srgbClr val="16438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</p:grpSp>
    </p:spTree>
    <p:extLst>
      <p:ext uri="{BB962C8B-B14F-4D97-AF65-F5344CB8AC3E}">
        <p14:creationId xmlns:p14="http://schemas.microsoft.com/office/powerpoint/2010/main" val="11812425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Graphic"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4F3574-09E1-AD4F-B452-4D1C47600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8640" y="859089"/>
            <a:ext cx="6563360" cy="59989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145486-2562-5045-A626-DE3AF40B6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247984"/>
            <a:ext cx="5410200" cy="877130"/>
          </a:xfrm>
        </p:spPr>
        <p:txBody>
          <a:bodyPr tIns="45720" bIns="45720" anchor="t" anchorCtr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defRPr sz="4500" cap="none" spc="0" baseline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Break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E9ED99-F186-4C22-AD00-6B49E9EA34BD}"/>
              </a:ext>
            </a:extLst>
          </p:cNvPr>
          <p:cNvCxnSpPr/>
          <p:nvPr userDrawn="1"/>
        </p:nvCxnSpPr>
        <p:spPr bwMode="auto">
          <a:xfrm>
            <a:off x="1219200" y="2180803"/>
            <a:ext cx="10972800" cy="0"/>
          </a:xfrm>
          <a:prstGeom prst="line">
            <a:avLst/>
          </a:prstGeom>
          <a:solidFill>
            <a:schemeClr val="accent1"/>
          </a:solidFill>
          <a:ln w="444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579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145486-2562-5045-A626-DE3AF40B6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247984"/>
            <a:ext cx="5410200" cy="877130"/>
          </a:xfrm>
        </p:spPr>
        <p:txBody>
          <a:bodyPr tIns="45720" bIns="45720" anchor="t" anchorCtr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defRPr sz="4500" cap="none" spc="0" baseline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E9ED99-F186-4C22-AD00-6B49E9EA34BD}"/>
              </a:ext>
            </a:extLst>
          </p:cNvPr>
          <p:cNvCxnSpPr/>
          <p:nvPr userDrawn="1"/>
        </p:nvCxnSpPr>
        <p:spPr bwMode="auto">
          <a:xfrm>
            <a:off x="1219200" y="2180803"/>
            <a:ext cx="10972800" cy="0"/>
          </a:xfrm>
          <a:prstGeom prst="line">
            <a:avLst/>
          </a:prstGeom>
          <a:solidFill>
            <a:schemeClr val="accent1"/>
          </a:solidFill>
          <a:ln w="444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0911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C76C51-ACF1-42D1-A4FD-BE5A0C2EDE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939CDB-633D-0D49-B9DB-1280A0531D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5487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37793-2A8B-475C-8322-353FDA1017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23" y="5989292"/>
            <a:ext cx="4343353" cy="664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8168F2-42F3-4626-8EE8-C979834959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188" y="1375670"/>
            <a:ext cx="5521582" cy="966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891570-8DB9-41F7-4E3A-2FECF0FE8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2600" y="3773060"/>
            <a:ext cx="8648701" cy="54864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20000"/>
              </a:lnSpc>
              <a:buNone/>
              <a:defRPr lang="en-US" sz="2600" b="0" i="0" kern="1200" cap="none" baseline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336300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C76C51-ACF1-42D1-A4FD-BE5A0C2EDE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084" y="-18047"/>
            <a:ext cx="12240126" cy="6885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222F56-DFF8-714C-B669-F6EE33048731}"/>
              </a:ext>
            </a:extLst>
          </p:cNvPr>
          <p:cNvSpPr/>
          <p:nvPr userDrawn="1"/>
        </p:nvSpPr>
        <p:spPr>
          <a:xfrm>
            <a:off x="-32084" y="-18047"/>
            <a:ext cx="12224084" cy="6885069"/>
          </a:xfrm>
          <a:prstGeom prst="rect">
            <a:avLst/>
          </a:prstGeom>
          <a:solidFill>
            <a:schemeClr val="tx2">
              <a:lumMod val="75000"/>
              <a:alpha val="5487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37793-2A8B-475C-8322-353FDA1017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23" y="5989292"/>
            <a:ext cx="4343353" cy="664277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B2F885-8305-3C43-8338-C0D455778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54475" y="1055688"/>
            <a:ext cx="4083050" cy="1292225"/>
          </a:xfrm>
        </p:spPr>
        <p:txBody>
          <a:bodyPr tIns="18288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Knockout Logo Here</a:t>
            </a:r>
          </a:p>
        </p:txBody>
      </p:sp>
    </p:spTree>
    <p:extLst>
      <p:ext uri="{BB962C8B-B14F-4D97-AF65-F5344CB8AC3E}">
        <p14:creationId xmlns:p14="http://schemas.microsoft.com/office/powerpoint/2010/main" val="428599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2.sv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EE71B-85F2-421B-A862-64F589407902}"/>
              </a:ext>
            </a:extLst>
          </p:cNvPr>
          <p:cNvSpPr txBox="1"/>
          <p:nvPr userDrawn="1"/>
        </p:nvSpPr>
        <p:spPr>
          <a:xfrm>
            <a:off x="11559986" y="15015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ABFDB67-5155-49AF-8DE9-0D4FF1455D8E}" type="slidenum">
              <a:rPr lang="en-US" sz="1000" b="0" i="0" kern="120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r"/>
              <a:t>‹#›</a:t>
            </a:fld>
            <a:endParaRPr lang="en-US" sz="1000" b="0" i="0" kern="1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AEC82-8920-485E-9027-FBFFF2D5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Section name  :  Page title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9B10A5A-1212-134E-B8A3-ECBFABE71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03120"/>
            <a:ext cx="9753600" cy="383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38E388-F697-482C-8037-9923B2965AE0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A593D7C-61AB-4FA9-A224-7EA0243F5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CBF075F-4FB9-462D-B712-0000E4468C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E43CED86-BBEE-4743-BACE-6131D700B852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0235381" y="169614"/>
            <a:ext cx="954958" cy="2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1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87" r:id="rId2"/>
    <p:sldLayoutId id="2147483671" r:id="rId3"/>
    <p:sldLayoutId id="2147483661" r:id="rId4"/>
    <p:sldLayoutId id="2147483662" r:id="rId5"/>
    <p:sldLayoutId id="2147483689" r:id="rId6"/>
    <p:sldLayoutId id="2147483786" r:id="rId7"/>
    <p:sldLayoutId id="2147483655" r:id="rId8"/>
    <p:sldLayoutId id="2147483785" r:id="rId9"/>
    <p:sldLayoutId id="2147483761" r:id="rId10"/>
    <p:sldLayoutId id="2147483772" r:id="rId11"/>
    <p:sldLayoutId id="2147483778" r:id="rId12"/>
    <p:sldLayoutId id="2147483720" r:id="rId13"/>
    <p:sldLayoutId id="2147483736" r:id="rId14"/>
    <p:sldLayoutId id="2147483719" r:id="rId15"/>
    <p:sldLayoutId id="2147483754" r:id="rId16"/>
    <p:sldLayoutId id="2147483764" r:id="rId17"/>
    <p:sldLayoutId id="2147483746" r:id="rId18"/>
    <p:sldLayoutId id="2147483724" r:id="rId19"/>
    <p:sldLayoutId id="2147483650" r:id="rId20"/>
    <p:sldLayoutId id="2147483717" r:id="rId21"/>
    <p:sldLayoutId id="2147483789" r:id="rId22"/>
    <p:sldLayoutId id="2147483771" r:id="rId23"/>
    <p:sldLayoutId id="2147483788" r:id="rId24"/>
    <p:sldLayoutId id="2147483751" r:id="rId25"/>
    <p:sldLayoutId id="2147483780" r:id="rId26"/>
    <p:sldLayoutId id="2147483781" r:id="rId27"/>
    <p:sldLayoutId id="2147483783" r:id="rId28"/>
    <p:sldLayoutId id="2147483768" r:id="rId29"/>
    <p:sldLayoutId id="2147483775" r:id="rId30"/>
    <p:sldLayoutId id="2147483779" r:id="rId31"/>
    <p:sldLayoutId id="2147483776" r:id="rId32"/>
    <p:sldLayoutId id="2147483739" r:id="rId33"/>
    <p:sldLayoutId id="2147483709" r:id="rId34"/>
    <p:sldLayoutId id="2147483710" r:id="rId35"/>
    <p:sldLayoutId id="2147483747" r:id="rId36"/>
    <p:sldLayoutId id="2147483748" r:id="rId37"/>
    <p:sldLayoutId id="2147483749" r:id="rId38"/>
    <p:sldLayoutId id="2147483763" r:id="rId39"/>
    <p:sldLayoutId id="2147483711" r:id="rId40"/>
    <p:sldLayoutId id="2147483713" r:id="rId41"/>
    <p:sldLayoutId id="2147483714" r:id="rId42"/>
    <p:sldLayoutId id="2147483693" r:id="rId43"/>
    <p:sldLayoutId id="2147483694" r:id="rId44"/>
    <p:sldLayoutId id="2147483762" r:id="rId45"/>
    <p:sldLayoutId id="2147483730" r:id="rId46"/>
    <p:sldLayoutId id="2147483731" r:id="rId47"/>
    <p:sldLayoutId id="2147483732" r:id="rId48"/>
    <p:sldLayoutId id="2147483733" r:id="rId49"/>
    <p:sldLayoutId id="2147483734" r:id="rId50"/>
    <p:sldLayoutId id="2147483735" r:id="rId51"/>
    <p:sldLayoutId id="2147483728" r:id="rId52"/>
    <p:sldLayoutId id="2147483758" r:id="rId53"/>
    <p:sldLayoutId id="2147483690" r:id="rId54"/>
    <p:sldLayoutId id="2147483774" r:id="rId55"/>
    <p:sldLayoutId id="2147483686" r:id="rId56"/>
    <p:sldLayoutId id="2147483741" r:id="rId57"/>
    <p:sldLayoutId id="2147483790" r:id="rId5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US" sz="1200" kern="1200" cap="all" spc="80" baseline="0" dirty="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SzPct val="100000"/>
        <a:buFont typeface="Arial" panose="020B0604020202020204" pitchFamily="34" charset="0"/>
        <a:buChar char="•"/>
        <a:defRPr lang="en-US" sz="1800" b="0" i="0" kern="1200" dirty="0" smtClean="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2pPr>
      <a:lvl3pPr marL="5762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Roboto Lt" pitchFamily="2" charset="0"/>
        <a:buChar char="–"/>
        <a:defRPr lang="en-US" sz="1500" kern="1200" dirty="0" smtClean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089025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085850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Franklin Gothic Medium Cond" panose="020B0606030402020204" pitchFamily="34" charset="0"/>
        <a:buChar char="–"/>
        <a:defRPr sz="15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0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4" pos="7248" userDrawn="1">
          <p15:clr>
            <a:srgbClr val="F26B43"/>
          </p15:clr>
        </p15:guide>
        <p15:guide id="5" orient="horz" pos="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1E7CE-3453-4EEC-8902-CD01EAE8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29" y="1135302"/>
            <a:ext cx="7165712" cy="2866623"/>
          </a:xfrm>
        </p:spPr>
        <p:txBody>
          <a:bodyPr/>
          <a:lstStyle/>
          <a:p>
            <a:pPr>
              <a:lnSpc>
                <a:spcPct val="83056"/>
              </a:lnSpc>
            </a:pPr>
            <a:r>
              <a:rPr lang="en-US"/>
              <a:t>Integration of Immunization Information Systems for Efficiencies in the National Immunization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BF1A6-6412-4875-BFD1-523EFA5129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760" y="4126569"/>
            <a:ext cx="6035040" cy="953431"/>
          </a:xfrm>
        </p:spPr>
        <p:txBody>
          <a:bodyPr/>
          <a:lstStyle/>
          <a:p>
            <a:r>
              <a:rPr lang="en-US" sz="1600"/>
              <a:t>A. Elizabeth Allen</a:t>
            </a:r>
            <a:r>
              <a:rPr lang="en-US" sz="1600" baseline="30000"/>
              <a:t>1</a:t>
            </a:r>
            <a:r>
              <a:rPr lang="en-US" sz="1600"/>
              <a:t>, Megha S. Ravanam</a:t>
            </a:r>
            <a:r>
              <a:rPr lang="en-US" sz="1600" baseline="30000"/>
              <a:t>1</a:t>
            </a:r>
            <a:r>
              <a:rPr lang="en-US" sz="1600"/>
              <a:t>, Kaitlin Peterson</a:t>
            </a:r>
            <a:r>
              <a:rPr lang="en-US" sz="1600" baseline="30000"/>
              <a:t>1</a:t>
            </a:r>
            <a:endParaRPr lang="en-US" sz="1600"/>
          </a:p>
          <a:p>
            <a:r>
              <a:rPr lang="en-US" sz="1600"/>
              <a:t>Madeleine R. Valier</a:t>
            </a:r>
            <a:r>
              <a:rPr lang="en-US" sz="1600" baseline="30000"/>
              <a:t>2</a:t>
            </a:r>
            <a:r>
              <a:rPr lang="en-US" sz="1600"/>
              <a:t>, James A. Singleton</a:t>
            </a:r>
            <a:r>
              <a:rPr lang="en-US" sz="1600" baseline="30000"/>
              <a:t>2</a:t>
            </a:r>
            <a:r>
              <a:rPr lang="en-US" sz="1600"/>
              <a:t>, Lauren Shaw</a:t>
            </a:r>
            <a:r>
              <a:rPr lang="en-US" sz="1600" baseline="30000"/>
              <a:t>2</a:t>
            </a:r>
            <a:endParaRPr lang="en-US" sz="1600"/>
          </a:p>
          <a:p>
            <a:br>
              <a:rPr lang="en-US" sz="1600"/>
            </a:br>
            <a:r>
              <a:rPr lang="en-US" sz="1600" baseline="30000"/>
              <a:t>1</a:t>
            </a:r>
            <a:r>
              <a:rPr lang="en-US" sz="1600"/>
              <a:t>NORC at the University of Chicago</a:t>
            </a:r>
          </a:p>
          <a:p>
            <a:r>
              <a:rPr lang="en-US" sz="1600" baseline="30000"/>
              <a:t>2</a:t>
            </a:r>
            <a:r>
              <a:rPr lang="en-US" sz="1600"/>
              <a:t>Centers for Disease Control and Prevention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B57A7-3A40-4D08-8A72-810EB10CCB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761" y="5963351"/>
            <a:ext cx="6035039" cy="372133"/>
          </a:xfrm>
        </p:spPr>
        <p:txBody>
          <a:bodyPr/>
          <a:lstStyle/>
          <a:p>
            <a:pPr lvl="0"/>
            <a:r>
              <a:rPr lang="en-US"/>
              <a:t>August 7, 2024</a:t>
            </a:r>
          </a:p>
        </p:txBody>
      </p:sp>
    </p:spTree>
    <p:extLst>
      <p:ext uri="{BB962C8B-B14F-4D97-AF65-F5344CB8AC3E}">
        <p14:creationId xmlns:p14="http://schemas.microsoft.com/office/powerpoint/2010/main" val="253153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1A1A2-E2A4-494C-8BDF-F00E7BA4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/>
              <a:t>IIS-NIS Integration Status: </a:t>
            </a:r>
            <a:r>
              <a:rPr lang="en-US" b="1"/>
              <a:t>Phase 1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1763" y="848516"/>
            <a:ext cx="10543032" cy="914400"/>
          </a:xfrm>
        </p:spPr>
        <p:txBody>
          <a:bodyPr/>
          <a:lstStyle/>
          <a:p>
            <a:r>
              <a:rPr lang="en-US" sz="2400"/>
              <a:t>Goal of Phase 1 is to leverage the rich data available in the IIS to make the NIS RDD sample more efficient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943786"/>
            <a:ext cx="10394372" cy="3739924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n-US" altLang="en-US" sz="2000"/>
              <a:t>Over time, response rates have decreased for surveys</a:t>
            </a:r>
          </a:p>
          <a:p>
            <a:pPr lvl="2">
              <a:spcAft>
                <a:spcPts val="0"/>
              </a:spcAft>
            </a:pPr>
            <a:r>
              <a:rPr lang="en-US" altLang="en-US" sz="1800"/>
              <a:t>Millions of phone numbers are dialed each year to attain the required number of completed surveys to meet statistical requirements</a:t>
            </a:r>
          </a:p>
          <a:p>
            <a:pPr lvl="1">
              <a:spcAft>
                <a:spcPts val="0"/>
              </a:spcAft>
            </a:pPr>
            <a:r>
              <a:rPr lang="en-US" altLang="en-US" sz="2000"/>
              <a:t>In Phase 1, an oversample of cell-phone numbers in the RDD frame are matched to the IIS data to create a more efficient frame, while still maintaining representation of the population of children in cell-phone households</a:t>
            </a:r>
          </a:p>
          <a:p>
            <a:pPr lvl="2">
              <a:spcAft>
                <a:spcPts val="0"/>
              </a:spcAft>
            </a:pPr>
            <a:r>
              <a:rPr lang="en-US" altLang="en-US" sz="1700"/>
              <a:t>Vaccination data are still collected via the NIS PRC</a:t>
            </a:r>
          </a:p>
          <a:p>
            <a:pPr lvl="1">
              <a:spcAft>
                <a:spcPts val="0"/>
              </a:spcAft>
            </a:pPr>
            <a:endParaRPr lang="en-US" altLang="en-US" sz="2100"/>
          </a:p>
          <a:p>
            <a:pPr marL="0" lvl="1" indent="0">
              <a:spcAft>
                <a:spcPts val="0"/>
              </a:spcAft>
              <a:buNone/>
            </a:pPr>
            <a:endParaRPr lang="en-US" sz="1800"/>
          </a:p>
          <a:p>
            <a:pPr lvl="0"/>
            <a:endParaRPr lang="en-US" sz="1800"/>
          </a:p>
          <a:p>
            <a:pPr lvl="2">
              <a:spcAft>
                <a:spcPts val="0"/>
              </a:spcAft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2442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1A1A2-E2A4-494C-8BDF-F00E7BA4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/>
              <a:t>IIS-NIS Integration Status: </a:t>
            </a:r>
            <a:r>
              <a:rPr lang="en-US" b="1"/>
              <a:t>Phase 1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135512"/>
            <a:ext cx="10543032" cy="914400"/>
          </a:xfrm>
        </p:spPr>
        <p:txBody>
          <a:bodyPr/>
          <a:lstStyle/>
          <a:p>
            <a:r>
              <a:rPr lang="en-US" altLang="en-US" sz="2400"/>
              <a:t>The RDD sample is matched to the IIS data and subsequently classified into one of the following sampling strata sequentially:</a:t>
            </a:r>
            <a:endParaRPr lang="en-US" sz="2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763" y="1592712"/>
            <a:ext cx="10394372" cy="3574940"/>
          </a:xfrm>
        </p:spPr>
        <p:txBody>
          <a:bodyPr/>
          <a:lstStyle/>
          <a:p>
            <a:pPr lvl="0"/>
            <a:endParaRPr lang="en-US" sz="1800"/>
          </a:p>
          <a:p>
            <a:pPr lvl="2">
              <a:spcAft>
                <a:spcPts val="0"/>
              </a:spcAft>
            </a:pPr>
            <a:endParaRPr lang="en-US" altLang="en-US" sz="18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70EAD98-6A5C-5F6B-2E26-E9B15A3A9249}"/>
              </a:ext>
            </a:extLst>
          </p:cNvPr>
          <p:cNvGraphicFramePr/>
          <p:nvPr/>
        </p:nvGraphicFramePr>
        <p:xfrm>
          <a:off x="872220" y="2239984"/>
          <a:ext cx="10447560" cy="373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57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1A1A2-E2A4-494C-8BDF-F00E7BA4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/>
              <a:t>IIS-NIS Integration Status: </a:t>
            </a:r>
            <a:r>
              <a:rPr lang="en-US" b="1"/>
              <a:t>Phase 1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8156" y="969018"/>
            <a:ext cx="10543032" cy="914400"/>
          </a:xfrm>
        </p:spPr>
        <p:txBody>
          <a:bodyPr/>
          <a:lstStyle/>
          <a:p>
            <a:r>
              <a:rPr lang="en-US" sz="2400"/>
              <a:t>A stratified sampling approach makes the NIS more efficient, allowing for increased NIS-Child sample size in participating areas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011970"/>
            <a:ext cx="10394372" cy="4083549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n-US" altLang="en-US" sz="2000"/>
              <a:t>All four strata of numbers are dialed, not just those matched to phone numbers in the registry data associated with children</a:t>
            </a:r>
          </a:p>
          <a:p>
            <a:pPr lvl="2">
              <a:spcAft>
                <a:spcPts val="0"/>
              </a:spcAft>
            </a:pPr>
            <a:r>
              <a:rPr lang="en-US" altLang="en-US" sz="1800"/>
              <a:t>Children are still found in the stratum where numbers are not matched to any child</a:t>
            </a:r>
          </a:p>
          <a:p>
            <a:pPr lvl="2">
              <a:spcAft>
                <a:spcPts val="0"/>
              </a:spcAft>
            </a:pPr>
            <a:r>
              <a:rPr lang="en-US" altLang="en-US" sz="1800"/>
              <a:t>This could be for multiple reasons:</a:t>
            </a:r>
          </a:p>
          <a:p>
            <a:pPr lvl="3">
              <a:spcAft>
                <a:spcPts val="0"/>
              </a:spcAft>
            </a:pPr>
            <a:r>
              <a:rPr lang="en-US" altLang="en-US" sz="1700"/>
              <a:t>A child may have moved recently into the state</a:t>
            </a:r>
          </a:p>
          <a:p>
            <a:pPr lvl="3">
              <a:spcAft>
                <a:spcPts val="0"/>
              </a:spcAft>
            </a:pPr>
            <a:r>
              <a:rPr lang="en-US" altLang="en-US" sz="1700"/>
              <a:t>A new phone number was obtained by the parent or guardian</a:t>
            </a:r>
          </a:p>
          <a:p>
            <a:pPr lvl="3">
              <a:spcAft>
                <a:spcPts val="0"/>
              </a:spcAft>
            </a:pPr>
            <a:r>
              <a:rPr lang="en-US" altLang="en-US" sz="1700"/>
              <a:t>Contact information on the IIS data may be incomplete</a:t>
            </a:r>
          </a:p>
          <a:p>
            <a:pPr lvl="1">
              <a:spcAft>
                <a:spcPts val="0"/>
              </a:spcAft>
            </a:pPr>
            <a:r>
              <a:rPr lang="en-US" altLang="en-US" sz="2000"/>
              <a:t>Ultimately, under this Phase 1 approach, we see efficiency in data collection resulting in either same sample size at a lower cost </a:t>
            </a:r>
            <a:r>
              <a:rPr lang="en-US" altLang="en-US" sz="2000" u="sng"/>
              <a:t>or</a:t>
            </a:r>
            <a:r>
              <a:rPr lang="en-US" altLang="en-US" sz="2000"/>
              <a:t> larger sample size for same cost </a:t>
            </a:r>
          </a:p>
          <a:p>
            <a:pPr lvl="2">
              <a:spcAft>
                <a:spcPts val="0"/>
              </a:spcAft>
            </a:pPr>
            <a:r>
              <a:rPr lang="en-US" altLang="en-US" sz="1800"/>
              <a:t>Approximately </a:t>
            </a:r>
            <a:r>
              <a:rPr lang="en-US" altLang="en-US" sz="1800" b="1" u="sng"/>
              <a:t>25% increase</a:t>
            </a:r>
            <a:r>
              <a:rPr lang="en-US" altLang="en-US" sz="1800"/>
              <a:t> in number of targeted household interviews for NIS-Child among the participating areas in 2023</a:t>
            </a:r>
            <a:endParaRPr lang="en-US" altLang="en-US" sz="2000"/>
          </a:p>
          <a:p>
            <a:pPr lvl="2">
              <a:spcAft>
                <a:spcPts val="0"/>
              </a:spcAft>
            </a:pPr>
            <a:r>
              <a:rPr lang="en-US" altLang="en-US" sz="1800"/>
              <a:t>Main benefit seen for NIS-Child and less for other NIS surveys</a:t>
            </a:r>
          </a:p>
        </p:txBody>
      </p:sp>
    </p:spTree>
    <p:extLst>
      <p:ext uri="{BB962C8B-B14F-4D97-AF65-F5344CB8AC3E}">
        <p14:creationId xmlns:p14="http://schemas.microsoft.com/office/powerpoint/2010/main" val="97137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B938F-0914-3F7C-02A6-9C01E8638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3CE581-4490-A7AC-43B1-645C714A2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/>
              <a:t>IIS-NIS Integration Status: </a:t>
            </a:r>
            <a:r>
              <a:rPr lang="en-US" b="1"/>
              <a:t>Phase 1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A33AA2-7A49-514D-D7EF-9D1615A3C43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8156" y="886460"/>
            <a:ext cx="10543032" cy="914400"/>
          </a:xfrm>
        </p:spPr>
        <p:txBody>
          <a:bodyPr/>
          <a:lstStyle/>
          <a:p>
            <a:r>
              <a:rPr lang="en-US" sz="2400" dirty="0"/>
              <a:t>Under a fixed cost scenario, participating jurisdictions attained ~25% more completed interviews on average compared to jurisdictions that did not participate in 2023 Integration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72F3DC-B76F-6537-FEBF-7770B8725DEF}"/>
              </a:ext>
            </a:extLst>
          </p:cNvPr>
          <p:cNvSpPr txBox="1"/>
          <p:nvPr/>
        </p:nvSpPr>
        <p:spPr>
          <a:xfrm>
            <a:off x="2232265" y="2359514"/>
            <a:ext cx="7140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Distribution of Additional Completed NIS-Child Interviews in Phase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5B66F-E688-B61A-D031-ACD236984E7D}"/>
              </a:ext>
            </a:extLst>
          </p:cNvPr>
          <p:cNvSpPr txBox="1"/>
          <p:nvPr/>
        </p:nvSpPr>
        <p:spPr>
          <a:xfrm>
            <a:off x="2414912" y="5537201"/>
            <a:ext cx="7247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 0%                        10%                      20%                         30%                     40%                        50%                       60%                    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2ECEB-0B25-0A24-14D2-414681AD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98215" y="745618"/>
            <a:ext cx="2608197" cy="677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5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1A1A2-E2A4-494C-8BDF-F00E7BA4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/>
              <a:t>IIS-NIS Integration Status: </a:t>
            </a:r>
            <a:r>
              <a:rPr lang="en-US" b="1"/>
              <a:t>Phase 1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742607"/>
            <a:ext cx="10410290" cy="914400"/>
          </a:xfrm>
        </p:spPr>
        <p:txBody>
          <a:bodyPr/>
          <a:lstStyle/>
          <a:p>
            <a:r>
              <a:rPr lang="en-US" sz="2400"/>
              <a:t>Participating jurisdictions are asked to establish a Data Use Agreement (DUA) with NORC and create a data extract on a quarterly basis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668907"/>
            <a:ext cx="10581640" cy="4072620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n-US" sz="2000"/>
              <a:t>NORC provides specifications for data and fields required</a:t>
            </a:r>
            <a:r>
              <a:rPr lang="en-US" sz="2000">
                <a:solidFill>
                  <a:srgbClr val="000000"/>
                </a:solidFill>
              </a:rPr>
              <a:t>;</a:t>
            </a:r>
            <a:r>
              <a:rPr lang="en-US" sz="2000"/>
              <a:t> participating jurisdictions are asked to extract and upload files of phone number and age flags to a secured FTP site quarterly</a:t>
            </a:r>
          </a:p>
          <a:p>
            <a:pPr lvl="1">
              <a:spcAft>
                <a:spcPts val="0"/>
              </a:spcAft>
            </a:pPr>
            <a:r>
              <a:rPr lang="en-US" sz="2000"/>
              <a:t>The number of participating jurisdictions has steadily increased, with a vast majority continuing participation each year once they have participated</a:t>
            </a:r>
          </a:p>
          <a:p>
            <a:pPr lvl="2">
              <a:spcAft>
                <a:spcPts val="0"/>
              </a:spcAft>
            </a:pPr>
            <a:r>
              <a:rPr lang="en-US" sz="1800"/>
              <a:t>2019: 12 jurisdictions*</a:t>
            </a:r>
          </a:p>
          <a:p>
            <a:pPr lvl="2">
              <a:spcAft>
                <a:spcPts val="0"/>
              </a:spcAft>
            </a:pPr>
            <a:r>
              <a:rPr lang="en-US" sz="1800"/>
              <a:t>2020: 18 jurisdictions </a:t>
            </a:r>
          </a:p>
          <a:p>
            <a:pPr lvl="2">
              <a:spcAft>
                <a:spcPts val="0"/>
              </a:spcAft>
            </a:pPr>
            <a:r>
              <a:rPr lang="en-US" sz="1800"/>
              <a:t>2021: 27 jurisdictions </a:t>
            </a:r>
          </a:p>
          <a:p>
            <a:pPr lvl="2">
              <a:spcAft>
                <a:spcPts val="0"/>
              </a:spcAft>
            </a:pPr>
            <a:r>
              <a:rPr lang="en-US" sz="1800"/>
              <a:t>2022: 29 jurisdictions </a:t>
            </a:r>
          </a:p>
          <a:p>
            <a:pPr lvl="2">
              <a:spcAft>
                <a:spcPts val="0"/>
              </a:spcAft>
            </a:pPr>
            <a:r>
              <a:rPr lang="en-US" sz="1800"/>
              <a:t>2023: 33 jurisdictions </a:t>
            </a:r>
          </a:p>
          <a:p>
            <a:pPr lvl="2">
              <a:spcAft>
                <a:spcPts val="0"/>
              </a:spcAft>
            </a:pPr>
            <a:r>
              <a:rPr lang="en-US" sz="1800"/>
              <a:t>2024: 34 jurisdictions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*</a:t>
            </a:r>
            <a:r>
              <a:rPr lang="en-US" sz="1200"/>
              <a:t>11 of the initial 12 jurisdictions have been consistently involved over the six years of data collection (2019-2024)</a:t>
            </a:r>
          </a:p>
          <a:p>
            <a:pPr lvl="1"/>
            <a:r>
              <a:rPr lang="en-US" sz="2000"/>
              <a:t>Largest barriers to participation continue to be State/Local/Agency laws prohibiting data sharing, and staffing/resource constraints at the IIS level</a:t>
            </a:r>
          </a:p>
          <a:p>
            <a:pPr lvl="1"/>
            <a:endParaRPr lang="en-US" sz="1600"/>
          </a:p>
          <a:p>
            <a:pPr lvl="1">
              <a:spcAft>
                <a:spcPts val="0"/>
              </a:spcAft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9286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EFB8-80E8-E145-BFA9-51D22C94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49156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7E0E-7A3F-453D-8BB5-90FC71A0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4238" cy="549275"/>
          </a:xfrm>
        </p:spPr>
        <p:txBody>
          <a:bodyPr/>
          <a:lstStyle/>
          <a:p>
            <a:r>
              <a:rPr lang="en-US"/>
              <a:t>IIS-NIS Integration Status: </a:t>
            </a:r>
            <a:r>
              <a:rPr lang="en-US" b="1"/>
              <a:t>Phase 2 overview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3B05C2-CFCA-4691-A9E5-68C4CB958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99" y="1816929"/>
            <a:ext cx="10105768" cy="3934689"/>
          </a:xfrm>
        </p:spPr>
        <p:txBody>
          <a:bodyPr/>
          <a:lstStyle/>
          <a:p>
            <a:pPr marL="457200" lvl="1" indent="-285750"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000">
                <a:latin typeface="Roboto Light" panose="02000000000000000000" pitchFamily="2" charset="0"/>
              </a:rPr>
              <a:t>With many jurisdictions participating in Phase 1, we are starting to consider what a Phase 2 integration plan would look like</a:t>
            </a:r>
          </a:p>
          <a:p>
            <a:pPr marL="457200" lvl="1" indent="-285750"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000">
                <a:latin typeface="Roboto Light" panose="02000000000000000000" pitchFamily="2" charset="0"/>
              </a:rPr>
              <a:t>Phase 2 differs from Phase 1 primarily with respect to the sampling stage </a:t>
            </a:r>
          </a:p>
          <a:p>
            <a:pPr marL="862013" lvl="2" indent="-285750"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b="0"/>
              <a:t>IIS serves as the primary sampling frame</a:t>
            </a:r>
          </a:p>
          <a:p>
            <a:pPr marL="862013" lvl="2" indent="-285750"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b="0"/>
              <a:t>RDD frame is either dropped or reduced</a:t>
            </a:r>
          </a:p>
          <a:p>
            <a:pPr marL="457200" lvl="1" indent="-285750"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900">
                <a:latin typeface="Roboto Light" panose="02000000000000000000" pitchFamily="2" charset="0"/>
              </a:rPr>
              <a:t>Vaccination data are still collected through the NIS PRC process</a:t>
            </a:r>
          </a:p>
          <a:p>
            <a:pPr marL="862013" lvl="2" indent="-285750"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700" b="0"/>
              <a:t>Official </a:t>
            </a:r>
            <a:r>
              <a:rPr lang="en-US" sz="1700"/>
              <a:t>vaccination coverage estimates are based on provider-reported vaccination records as is currently done</a:t>
            </a:r>
            <a:endParaRPr lang="en-US" sz="1700" b="0">
              <a:latin typeface="Roboto Light" panose="02000000000000000000" pitchFamily="2" charset="0"/>
            </a:endParaRPr>
          </a:p>
          <a:p>
            <a:pPr>
              <a:buClr>
                <a:srgbClr val="EC712E"/>
              </a:buClr>
              <a:buSzPct val="90000"/>
            </a:pPr>
            <a:endParaRPr lang="en-US" sz="2600" b="0">
              <a:latin typeface="Roboto Light" panose="02000000000000000000" pitchFamily="2" charset="0"/>
            </a:endParaRPr>
          </a:p>
          <a:p>
            <a:endParaRPr lang="en-US" sz="1800" b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E13D6B-3F8D-41E7-926C-28E367BCC91B}"/>
              </a:ext>
            </a:extLst>
          </p:cNvPr>
          <p:cNvSpPr/>
          <p:nvPr/>
        </p:nvSpPr>
        <p:spPr>
          <a:xfrm>
            <a:off x="5999501" y="706438"/>
            <a:ext cx="5281472" cy="5514181"/>
          </a:xfrm>
          <a:custGeom>
            <a:avLst/>
            <a:gdLst>
              <a:gd name="connsiteX0" fmla="*/ 0 w 5281472"/>
              <a:gd name="connsiteY0" fmla="*/ 5514181 h 5514181"/>
              <a:gd name="connsiteX1" fmla="*/ 5281473 w 5281472"/>
              <a:gd name="connsiteY1" fmla="*/ 5514181 h 5514181"/>
              <a:gd name="connsiteX2" fmla="*/ 5281473 w 5281472"/>
              <a:gd name="connsiteY2" fmla="*/ 0 h 5514181"/>
              <a:gd name="connsiteX3" fmla="*/ 0 w 5281472"/>
              <a:gd name="connsiteY3" fmla="*/ 0 h 5514181"/>
              <a:gd name="connsiteX4" fmla="*/ 0 w 5281472"/>
              <a:gd name="connsiteY4" fmla="*/ 5514181 h 551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1472" h="5514181">
                <a:moveTo>
                  <a:pt x="0" y="5514181"/>
                </a:moveTo>
                <a:lnTo>
                  <a:pt x="5281473" y="5514181"/>
                </a:lnTo>
                <a:lnTo>
                  <a:pt x="5281473" y="0"/>
                </a:lnTo>
                <a:lnTo>
                  <a:pt x="0" y="0"/>
                </a:lnTo>
                <a:lnTo>
                  <a:pt x="0" y="5514181"/>
                </a:lnTo>
                <a:close/>
              </a:path>
            </a:pathLst>
          </a:custGeom>
          <a:noFill/>
          <a:ln w="168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85799" y="886619"/>
            <a:ext cx="10768263" cy="493643"/>
          </a:xfrm>
        </p:spPr>
        <p:txBody>
          <a:bodyPr/>
          <a:lstStyle/>
          <a:p>
            <a:r>
              <a:rPr lang="en-US"/>
              <a:t>Currently assessing participating jurisdictions’ ability to participate in Phase 2</a:t>
            </a:r>
          </a:p>
        </p:txBody>
      </p:sp>
    </p:spTree>
    <p:extLst>
      <p:ext uri="{BB962C8B-B14F-4D97-AF65-F5344CB8AC3E}">
        <p14:creationId xmlns:p14="http://schemas.microsoft.com/office/powerpoint/2010/main" val="86717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7E0E-7A3F-453D-8BB5-90FC71A0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4238" cy="549275"/>
          </a:xfrm>
        </p:spPr>
        <p:txBody>
          <a:bodyPr/>
          <a:lstStyle/>
          <a:p>
            <a:r>
              <a:rPr lang="en-US"/>
              <a:t>IIS-NIS Integration Status: </a:t>
            </a:r>
            <a:r>
              <a:rPr lang="en-US" b="1"/>
              <a:t>Phase 2 overview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3B05C2-CFCA-4691-A9E5-68C4CB958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99" y="1816929"/>
            <a:ext cx="10105768" cy="3934689"/>
          </a:xfrm>
        </p:spPr>
        <p:txBody>
          <a:bodyPr/>
          <a:lstStyle/>
          <a:p>
            <a:pPr marL="457200" lvl="1" indent="-285750"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b="0" dirty="0">
                <a:latin typeface="Roboto Light" panose="02000000000000000000" pitchFamily="2" charset="0"/>
              </a:rPr>
              <a:t>Are there an acceptable number of children in the IIS relative to the number of children in the population? (</a:t>
            </a:r>
            <a:r>
              <a:rPr lang="en-US" sz="1600" b="1" dirty="0">
                <a:latin typeface="Roboto Light" panose="02000000000000000000" pitchFamily="2" charset="0"/>
              </a:rPr>
              <a:t>Coverage Index</a:t>
            </a:r>
            <a:r>
              <a:rPr lang="en-US" sz="1600" dirty="0">
                <a:latin typeface="Roboto Light" panose="02000000000000000000" pitchFamily="2" charset="0"/>
              </a:rPr>
              <a:t>, </a:t>
            </a:r>
            <a:r>
              <a:rPr lang="en-US" sz="1600" b="1" dirty="0">
                <a:latin typeface="Roboto Light" panose="02000000000000000000" pitchFamily="2" charset="0"/>
              </a:rPr>
              <a:t>Enrollment Index</a:t>
            </a:r>
            <a:r>
              <a:rPr lang="en-US" sz="1600" dirty="0">
                <a:latin typeface="Roboto Light" panose="02000000000000000000" pitchFamily="2" charset="0"/>
              </a:rPr>
              <a:t>, </a:t>
            </a:r>
            <a:r>
              <a:rPr lang="en-US" sz="1600" b="1" dirty="0">
                <a:latin typeface="Roboto Light" panose="02000000000000000000" pitchFamily="2" charset="0"/>
              </a:rPr>
              <a:t>Participation Index</a:t>
            </a:r>
            <a:r>
              <a:rPr lang="en-US" sz="1600" b="0" dirty="0">
                <a:latin typeface="Roboto Light" panose="02000000000000000000" pitchFamily="2" charset="0"/>
              </a:rPr>
              <a:t>)</a:t>
            </a:r>
          </a:p>
          <a:p>
            <a:pPr marL="457200" lvl="1" indent="-285750"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b="0" dirty="0">
                <a:latin typeface="Roboto Light" panose="02000000000000000000" pitchFamily="2" charset="0"/>
              </a:rPr>
              <a:t>Among children in the IIS, is the availability of contact information acceptable? (</a:t>
            </a:r>
            <a:r>
              <a:rPr lang="en-US" sz="1600" b="1" dirty="0">
                <a:latin typeface="Roboto Light" panose="02000000000000000000" pitchFamily="2" charset="0"/>
              </a:rPr>
              <a:t>Contact Index</a:t>
            </a:r>
            <a:r>
              <a:rPr lang="en-US" sz="1600" b="0" dirty="0">
                <a:latin typeface="Roboto Light" panose="02000000000000000000" pitchFamily="2" charset="0"/>
              </a:rPr>
              <a:t>)</a:t>
            </a:r>
          </a:p>
          <a:p>
            <a:pPr marL="457200" lvl="1" indent="-285750"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b="0" dirty="0">
                <a:latin typeface="Roboto Light" panose="02000000000000000000" pitchFamily="2" charset="0"/>
              </a:rPr>
              <a:t>Among children in the IIS with contact information, is the accuracy of that contact information acceptable? (</a:t>
            </a:r>
            <a:r>
              <a:rPr lang="en-US" sz="1600" b="1" dirty="0">
                <a:latin typeface="Roboto Light" panose="02000000000000000000" pitchFamily="2" charset="0"/>
              </a:rPr>
              <a:t>Eligibility Rate</a:t>
            </a:r>
            <a:r>
              <a:rPr lang="en-US" sz="1600" b="0" dirty="0">
                <a:latin typeface="Roboto Light" panose="02000000000000000000" pitchFamily="2" charset="0"/>
              </a:rPr>
              <a:t>)</a:t>
            </a:r>
          </a:p>
          <a:p>
            <a:pPr marL="457200" lvl="1" indent="-285750"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b="0" dirty="0">
                <a:latin typeface="Roboto Light" panose="02000000000000000000" pitchFamily="2" charset="0"/>
              </a:rPr>
              <a:t>Overall, of the children in the target population, is the proportion that are in the IIS with available, accurate contact information acceptable? (</a:t>
            </a:r>
            <a:r>
              <a:rPr lang="en-US" sz="1600" b="1" dirty="0">
                <a:latin typeface="Roboto Light" panose="02000000000000000000" pitchFamily="2" charset="0"/>
              </a:rPr>
              <a:t>Distribution of Children by IIS Stratum</a:t>
            </a:r>
            <a:r>
              <a:rPr lang="en-US" sz="1600" b="0" dirty="0">
                <a:latin typeface="Roboto Light" panose="02000000000000000000" pitchFamily="2" charset="0"/>
              </a:rPr>
              <a:t>)</a:t>
            </a:r>
          </a:p>
          <a:p>
            <a:pPr marL="457200" lvl="1" indent="-285750"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b="0" dirty="0">
                <a:latin typeface="Roboto Light" panose="02000000000000000000" pitchFamily="2" charset="0"/>
              </a:rPr>
              <a:t>Are the IIS’s policies and procedures for populating the IIS, obtaining contact information, and sharing data acceptable? Has the IIS demonstrated an ability to share the necessary data in a consistent, accurate, and timely fashion? (</a:t>
            </a:r>
            <a:r>
              <a:rPr lang="en-US" sz="1600" b="1" dirty="0">
                <a:latin typeface="Roboto Light" panose="02000000000000000000" pitchFamily="2" charset="0"/>
              </a:rPr>
              <a:t>IIS Policies</a:t>
            </a:r>
            <a:r>
              <a:rPr lang="en-US" sz="1600" b="0" dirty="0">
                <a:latin typeface="Roboto Light" panose="02000000000000000000" pitchFamily="2" charset="0"/>
              </a:rPr>
              <a:t>)</a:t>
            </a:r>
          </a:p>
          <a:p>
            <a:pPr marL="457200" lvl="1" indent="-285750"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b="0" dirty="0">
                <a:latin typeface="Roboto Light" panose="02000000000000000000" pitchFamily="2" charset="0"/>
              </a:rPr>
              <a:t>Would vaccination coverage rate estimates produced under Phase 2 be acceptably accurate? (</a:t>
            </a:r>
            <a:r>
              <a:rPr lang="en-US" sz="1600" b="1" dirty="0">
                <a:latin typeface="Roboto Light" panose="02000000000000000000" pitchFamily="2" charset="0"/>
              </a:rPr>
              <a:t>Accuracy of Estimates</a:t>
            </a:r>
            <a:r>
              <a:rPr lang="en-US" sz="1600" b="0" dirty="0">
                <a:latin typeface="Roboto Light" panose="02000000000000000000" pitchFamily="2" charset="0"/>
              </a:rPr>
              <a:t>)</a:t>
            </a:r>
          </a:p>
          <a:p>
            <a:pPr>
              <a:buClr>
                <a:srgbClr val="EC712E"/>
              </a:buClr>
              <a:buSzPct val="90000"/>
            </a:pPr>
            <a:endParaRPr lang="en-US" sz="2600" b="0" dirty="0">
              <a:latin typeface="Roboto Light" panose="02000000000000000000" pitchFamily="2" charset="0"/>
            </a:endParaRPr>
          </a:p>
          <a:p>
            <a:endParaRPr lang="en-US" sz="1800" b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E13D6B-3F8D-41E7-926C-28E367BCC91B}"/>
              </a:ext>
            </a:extLst>
          </p:cNvPr>
          <p:cNvSpPr/>
          <p:nvPr/>
        </p:nvSpPr>
        <p:spPr>
          <a:xfrm>
            <a:off x="5999501" y="706438"/>
            <a:ext cx="5281472" cy="5514181"/>
          </a:xfrm>
          <a:custGeom>
            <a:avLst/>
            <a:gdLst>
              <a:gd name="connsiteX0" fmla="*/ 0 w 5281472"/>
              <a:gd name="connsiteY0" fmla="*/ 5514181 h 5514181"/>
              <a:gd name="connsiteX1" fmla="*/ 5281473 w 5281472"/>
              <a:gd name="connsiteY1" fmla="*/ 5514181 h 5514181"/>
              <a:gd name="connsiteX2" fmla="*/ 5281473 w 5281472"/>
              <a:gd name="connsiteY2" fmla="*/ 0 h 5514181"/>
              <a:gd name="connsiteX3" fmla="*/ 0 w 5281472"/>
              <a:gd name="connsiteY3" fmla="*/ 0 h 5514181"/>
              <a:gd name="connsiteX4" fmla="*/ 0 w 5281472"/>
              <a:gd name="connsiteY4" fmla="*/ 5514181 h 551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1472" h="5514181">
                <a:moveTo>
                  <a:pt x="0" y="5514181"/>
                </a:moveTo>
                <a:lnTo>
                  <a:pt x="5281473" y="5514181"/>
                </a:lnTo>
                <a:lnTo>
                  <a:pt x="5281473" y="0"/>
                </a:lnTo>
                <a:lnTo>
                  <a:pt x="0" y="0"/>
                </a:lnTo>
                <a:lnTo>
                  <a:pt x="0" y="5514181"/>
                </a:lnTo>
                <a:close/>
              </a:path>
            </a:pathLst>
          </a:custGeom>
          <a:noFill/>
          <a:ln w="168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85799" y="886619"/>
            <a:ext cx="10768263" cy="493643"/>
          </a:xfrm>
        </p:spPr>
        <p:txBody>
          <a:bodyPr/>
          <a:lstStyle/>
          <a:p>
            <a:r>
              <a:rPr lang="en-US"/>
              <a:t>When assessing the readiness of an IIS for Phase 2 of integration, key considerations might be: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CA7FD-3125-B739-ACA6-12827C199A7D}"/>
              </a:ext>
            </a:extLst>
          </p:cNvPr>
          <p:cNvSpPr txBox="1"/>
          <p:nvPr/>
        </p:nvSpPr>
        <p:spPr>
          <a:xfrm>
            <a:off x="969899" y="5842991"/>
            <a:ext cx="10311074" cy="89255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128587" lvl="1" indent="0">
              <a:buClr>
                <a:srgbClr val="000000"/>
              </a:buClr>
              <a:buSzPct val="90000"/>
              <a:buNone/>
            </a:pPr>
            <a:r>
              <a:rPr lang="en-US" sz="1300" dirty="0">
                <a:latin typeface="+mj-lt"/>
                <a:cs typeface="Calibri" panose="020F0502020204030204" pitchFamily="34" charset="0"/>
              </a:rPr>
              <a:t>To be potentially ready for Phase 2 integration:</a:t>
            </a:r>
          </a:p>
          <a:p>
            <a:pPr marL="414337" lvl="1" indent="-285750"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300" dirty="0">
                <a:latin typeface="+mj-lt"/>
                <a:cs typeface="Calibri" panose="020F0502020204030204" pitchFamily="34" charset="0"/>
              </a:rPr>
              <a:t>IIS includes </a:t>
            </a:r>
            <a:r>
              <a:rPr lang="en-US" sz="1300" dirty="0">
                <a:cs typeface="Calibri" panose="020F0502020204030204" pitchFamily="34" charset="0"/>
              </a:rPr>
              <a:t>≥90% 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of children/teens in the population who have corresponding phone numbers/addresses</a:t>
            </a:r>
          </a:p>
          <a:p>
            <a:pPr marL="414337" lvl="1" indent="-285750"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300" dirty="0">
                <a:latin typeface="+mj-lt"/>
                <a:cs typeface="Calibri" panose="020F0502020204030204" pitchFamily="34" charset="0"/>
              </a:rPr>
              <a:t>Strata 1-3 covers ≥50% of the child/teen population</a:t>
            </a:r>
          </a:p>
          <a:p>
            <a:pPr marL="414337" lvl="1" indent="-285750"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300" dirty="0">
                <a:latin typeface="+mj-lt"/>
                <a:cs typeface="Calibri" panose="020F0502020204030204" pitchFamily="34" charset="0"/>
              </a:rPr>
              <a:t>Simulated phase 2 vaccination coverage estimates have an absolute differential bias &lt;2.5% for all NIS surveys</a:t>
            </a:r>
          </a:p>
        </p:txBody>
      </p:sp>
    </p:spTree>
    <p:extLst>
      <p:ext uri="{BB962C8B-B14F-4D97-AF65-F5344CB8AC3E}">
        <p14:creationId xmlns:p14="http://schemas.microsoft.com/office/powerpoint/2010/main" val="8487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1A1A2-E2A4-494C-8BDF-F00E7BA4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/>
              <a:t>IIS-NIS Integration Status: </a:t>
            </a:r>
            <a:r>
              <a:rPr lang="en-US" b="1"/>
              <a:t>Phase 2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799" y="759541"/>
            <a:ext cx="10624752" cy="914400"/>
          </a:xfrm>
        </p:spPr>
        <p:txBody>
          <a:bodyPr/>
          <a:lstStyle/>
          <a:p>
            <a:r>
              <a:rPr lang="en-US" sz="2400"/>
              <a:t>Multiple approaches for Phase 2, which aims for the IIS to serve as the sampling frame for the NIS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99" y="1687965"/>
            <a:ext cx="10938641" cy="4255635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b="1"/>
              <a:t>Variant 1: </a:t>
            </a:r>
            <a:r>
              <a:rPr lang="en-US" sz="2000"/>
              <a:t>Large cell-phone RDD sample is matched to telephone numbers associated with children in the IIS, and subsamples from matched numbers are selected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</a:pPr>
            <a:r>
              <a:rPr lang="en-US" sz="1800" b="1"/>
              <a:t>Pros: </a:t>
            </a:r>
            <a:r>
              <a:rPr lang="en-US" sz="1800"/>
              <a:t>Data collection cost savings for NIS-Child, can be implemented today without major changes to NIS data collection and estimation procedures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</a:pPr>
            <a:r>
              <a:rPr lang="en-US" sz="1800" b="1"/>
              <a:t>Cons: </a:t>
            </a:r>
            <a:r>
              <a:rPr lang="en-US" sz="1800"/>
              <a:t>Lower coverage of the target population than the current NIS approach, potential changes in vaccination coverage rate estimates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b="1"/>
              <a:t>Variant 2: </a:t>
            </a:r>
            <a:r>
              <a:rPr lang="en-US" sz="2000"/>
              <a:t>Select a sample of all age-eligible children in the IIS and conduct interview via cell phone, landline phone, or mail questionnaire in the absence of a phone number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</a:pPr>
            <a:r>
              <a:rPr lang="en-US" sz="1800" b="1"/>
              <a:t>Pros: </a:t>
            </a:r>
            <a:r>
              <a:rPr lang="en-US" sz="1800"/>
              <a:t>Higher coverage of the target population compared to Variant 1, additional contact modes available (i.e., landline numbers and addresses)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</a:pPr>
            <a:r>
              <a:rPr lang="en-US" sz="1800" b="1"/>
              <a:t>Cons: </a:t>
            </a:r>
            <a:r>
              <a:rPr lang="en-US" sz="1800"/>
              <a:t>Unable to directly assess readiness for Variant 2 at this time because Phase 1 currently only samples phone numbers, sharing of more sensitive information required from states beyond what is currently provided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</a:pPr>
            <a:r>
              <a:rPr lang="en-US" sz="2000"/>
              <a:t>Under any variant of phase 2, vaccination data are still collected via the NIS PRC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</a:pPr>
            <a:endParaRPr lang="en-US" sz="2100"/>
          </a:p>
          <a:p>
            <a:pPr lvl="1">
              <a:spcAft>
                <a:spcPts val="0"/>
              </a:spcAft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66976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1A1A2-E2A4-494C-8BDF-F00E7BA4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/>
              <a:t>IIS-NIS Integration Status: </a:t>
            </a:r>
            <a:r>
              <a:rPr lang="en-US" b="1"/>
              <a:t>Phase 2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772160"/>
            <a:ext cx="9784080" cy="914400"/>
          </a:xfrm>
        </p:spPr>
        <p:txBody>
          <a:bodyPr/>
          <a:lstStyle/>
          <a:p>
            <a:r>
              <a:rPr lang="en-US" sz="2400"/>
              <a:t>Currently considering Phase 2, Variant 1 as the next step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398883"/>
            <a:ext cx="10347960" cy="4769351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n-US" sz="2000"/>
              <a:t>It would reduce data collection costs dramatically, potentially resulting in significantly more completed interviews for participating jurisdictions, should the funding continue to be available</a:t>
            </a:r>
          </a:p>
          <a:p>
            <a:pPr lvl="1">
              <a:spcAft>
                <a:spcPts val="0"/>
              </a:spcAft>
            </a:pPr>
            <a:r>
              <a:rPr lang="en-US" sz="2000"/>
              <a:t>It is easy to implement</a:t>
            </a:r>
          </a:p>
          <a:p>
            <a:pPr lvl="2">
              <a:spcAft>
                <a:spcPts val="0"/>
              </a:spcAft>
            </a:pPr>
            <a:r>
              <a:rPr lang="en-US" sz="1800"/>
              <a:t>Uses the same process as Phase 1, but Stratum 4 would be dropped. Nothing additional would be asked of jurisdictions already participating in Phase 1</a:t>
            </a:r>
          </a:p>
          <a:p>
            <a:pPr lvl="1">
              <a:spcAft>
                <a:spcPts val="0"/>
              </a:spcAft>
            </a:pPr>
            <a:r>
              <a:rPr lang="en-US" sz="2000"/>
              <a:t>There may be some risks and unintended consequences</a:t>
            </a:r>
          </a:p>
          <a:p>
            <a:pPr lvl="2">
              <a:spcAft>
                <a:spcPts val="0"/>
              </a:spcAft>
            </a:pPr>
            <a:r>
              <a:rPr lang="en-US" sz="1800"/>
              <a:t>Would want to minimize any possible added bias to the vaccine coverage estimates for any areas that are deemed ready for Phase 2</a:t>
            </a:r>
          </a:p>
          <a:p>
            <a:pPr lvl="3">
              <a:spcAft>
                <a:spcPts val="0"/>
              </a:spcAft>
            </a:pPr>
            <a:r>
              <a:rPr lang="en-US" sz="1800"/>
              <a:t>Analysis on NIS data has been conducted to model what the estimates would have been under a Phase 2, Variant 1 approach, and thresholds will be set based on that analysis</a:t>
            </a:r>
          </a:p>
          <a:p>
            <a:pPr lvl="2">
              <a:spcAft>
                <a:spcPts val="0"/>
              </a:spcAft>
            </a:pPr>
            <a:r>
              <a:rPr lang="en-US" sz="1800"/>
              <a:t>Might need to offset some of the added sample size for NIS-Child to ensure meeting sample size requirements for NIS-Teen and NIS-Flu, as well as the NIS-ACM</a:t>
            </a:r>
          </a:p>
          <a:p>
            <a:pPr lvl="2">
              <a:spcAft>
                <a:spcPts val="0"/>
              </a:spcAft>
            </a:pPr>
            <a:r>
              <a:rPr lang="en-US" sz="1800"/>
              <a:t>Readiness to move to Phase 2, Variant 1 will be assessed for each participating jurisdiction individually</a:t>
            </a:r>
          </a:p>
          <a:p>
            <a:pPr marL="347663" lvl="2" indent="0">
              <a:spcAft>
                <a:spcPts val="0"/>
              </a:spcAft>
              <a:buNone/>
            </a:pPr>
            <a:endParaRPr lang="en-US"/>
          </a:p>
          <a:p>
            <a:pPr marL="0" indent="0">
              <a:buNone/>
            </a:pPr>
            <a:endParaRPr lang="en-US" sz="2000"/>
          </a:p>
          <a:p>
            <a:endParaRPr lang="en-US" sz="3200"/>
          </a:p>
          <a:p>
            <a:pPr lvl="1">
              <a:spcAft>
                <a:spcPts val="0"/>
              </a:spcAft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4837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63AB12-1D3A-4062-B5A2-6D10ACC4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84367"/>
            <a:ext cx="6934200" cy="758179"/>
          </a:xfrm>
        </p:spPr>
        <p:txBody>
          <a:bodyPr/>
          <a:lstStyle/>
          <a:p>
            <a:r>
              <a:rPr lang="en-US"/>
              <a:t>Agenda</a:t>
            </a:r>
            <a:br>
              <a:rPr lang="en-US"/>
            </a:br>
            <a:endParaRPr lang="en-US"/>
          </a:p>
        </p:txBody>
      </p:sp>
      <p:graphicFrame>
        <p:nvGraphicFramePr>
          <p:cNvPr id="8" name="Table Placeholder 8">
            <a:extLst>
              <a:ext uri="{FF2B5EF4-FFF2-40B4-BE49-F238E27FC236}">
                <a16:creationId xmlns:a16="http://schemas.microsoft.com/office/drawing/2014/main" id="{C70112BB-C7D9-4B5B-990A-832A84BB70EC}"/>
              </a:ext>
            </a:extLst>
          </p:cNvPr>
          <p:cNvGraphicFramePr>
            <a:graphicFrameLocks noGrp="1"/>
          </p:cNvGraphicFramePr>
          <p:nvPr>
            <p:ph type="tbl" sz="quarter" idx="24"/>
            <p:extLst>
              <p:ext uri="{D42A27DB-BD31-4B8C-83A1-F6EECF244321}">
                <p14:modId xmlns:p14="http://schemas.microsoft.com/office/powerpoint/2010/main" val="3783755848"/>
              </p:ext>
            </p:extLst>
          </p:nvPr>
        </p:nvGraphicFramePr>
        <p:xfrm>
          <a:off x="685800" y="1390650"/>
          <a:ext cx="6858000" cy="416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1650398916"/>
                    </a:ext>
                  </a:extLst>
                </a:gridCol>
                <a:gridCol w="6311899">
                  <a:extLst>
                    <a:ext uri="{9D8B030D-6E8A-4147-A177-3AD203B41FA5}">
                      <a16:colId xmlns:a16="http://schemas.microsoft.com/office/drawing/2014/main" val="335513724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/>
                      <a:endParaRPr lang="en-US" sz="270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T="146304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Agenda</a:t>
                      </a:r>
                    </a:p>
                  </a:txBody>
                  <a:tcPr marT="164592" marB="1645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7601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70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01</a:t>
                      </a:r>
                    </a:p>
                  </a:txBody>
                  <a:tcPr marL="0" marT="146304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Background</a:t>
                      </a:r>
                    </a:p>
                  </a:txBody>
                  <a:tcPr marT="164592" marB="16459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21408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70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02</a:t>
                      </a:r>
                    </a:p>
                  </a:txBody>
                  <a:tcPr marL="0" marT="146304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IIS-NIS Integration Plan</a:t>
                      </a:r>
                    </a:p>
                  </a:txBody>
                  <a:tcPr marT="164592" marB="16459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38845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70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03</a:t>
                      </a:r>
                    </a:p>
                  </a:txBody>
                  <a:tcPr marL="0" marT="146304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Phase 1 Implementation</a:t>
                      </a:r>
                    </a:p>
                  </a:txBody>
                  <a:tcPr marT="164592" marB="16459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341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70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04</a:t>
                      </a:r>
                    </a:p>
                  </a:txBody>
                  <a:tcPr marL="0" marT="146304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Phase 2 Considerations</a:t>
                      </a:r>
                    </a:p>
                  </a:txBody>
                  <a:tcPr marT="164592" marB="16459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0354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70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05</a:t>
                      </a:r>
                    </a:p>
                  </a:txBody>
                  <a:tcPr marL="0" marT="146304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Discussion</a:t>
                      </a:r>
                    </a:p>
                  </a:txBody>
                  <a:tcPr marT="164592" marB="16459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934458"/>
                  </a:ext>
                </a:extLst>
              </a:tr>
            </a:tbl>
          </a:graphicData>
        </a:graphic>
      </p:graphicFrame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72EA7DC-1154-5741-BA51-4BC7E0BC9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5080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EFB8-80E8-E145-BFA9-51D22C94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27057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3629-0A06-9B26-7856-D48B8AA6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and 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FFB68-CFF2-61B8-921C-18CE2EED71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8194" y="734543"/>
            <a:ext cx="10915650" cy="5474974"/>
          </a:xfrm>
        </p:spPr>
        <p:txBody>
          <a:bodyPr/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/>
              <a:t>Leveraging the IIS data, real efficiencies have been seen under Phase 1, resulting in a larger number of effective completes compared to non-integration areas</a:t>
            </a:r>
          </a:p>
          <a:p>
            <a:pPr lvl="2">
              <a:spcBef>
                <a:spcPts val="600"/>
              </a:spcBef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700"/>
              <a:t>Larger sample sizes allow for better precision to assess trends in vaccination coverage by jurisdiction, and more subgroup analysis for key demographics of interest (e.g., race/ethnicity, poverty)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/>
              <a:t>Assuming the case where </a:t>
            </a:r>
            <a:r>
              <a:rPr lang="en-US" sz="2000" u="sng"/>
              <a:t>all 56 areas</a:t>
            </a:r>
            <a:r>
              <a:rPr lang="en-US" sz="2000"/>
              <a:t> are participating in the IIS-NIS integration, Phase 2 sample designs provide even more cost-effective options compared to Phase 1 and non-integration areas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/>
              <a:t>Phase 2 sampling designs do not allow us to meet the current requirements for NIS-Teen, NIS-CIM, or NIS-ACM</a:t>
            </a:r>
          </a:p>
          <a:p>
            <a:pPr lvl="2">
              <a:spcBef>
                <a:spcPts val="600"/>
              </a:spcBef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700"/>
              <a:t>With the sample design optimized for NIS-Child, the precision requirements for the other modules will not be attained across all areas</a:t>
            </a:r>
          </a:p>
          <a:p>
            <a:pPr lvl="2">
              <a:spcBef>
                <a:spcPts val="600"/>
              </a:spcBef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700"/>
              <a:t>Assuming the need for these other modules</a:t>
            </a:r>
            <a:r>
              <a:rPr lang="en-US" sz="1700">
                <a:solidFill>
                  <a:srgbClr val="FF0000"/>
                </a:solidFill>
              </a:rPr>
              <a:t>,</a:t>
            </a:r>
            <a:r>
              <a:rPr lang="en-US" sz="1700"/>
              <a:t> Phase 2 would require separate sample needs or additional sample released for the NIS-Child, mitigating potential cost efficiencies</a:t>
            </a:r>
            <a:endParaRPr lang="en-US" sz="1700" strike="sngStrike"/>
          </a:p>
          <a:p>
            <a:pPr lvl="1"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000">
                <a:solidFill>
                  <a:srgbClr val="353435"/>
                </a:solidFill>
              </a:rPr>
              <a:t>Currently, only 4 areas meet the requirements for Phase 2 integration</a:t>
            </a:r>
          </a:p>
          <a:p>
            <a:pPr lvl="2">
              <a:buClr>
                <a:srgbClr val="EC712E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700">
                <a:solidFill>
                  <a:srgbClr val="353435"/>
                </a:solidFill>
              </a:rPr>
              <a:t>Continue to review and </a:t>
            </a:r>
            <a:r>
              <a:rPr lang="en-US" sz="1700"/>
              <a:t>monitor participating jurisdictions’ readiness to move from Phase 1 to Phase 2</a:t>
            </a:r>
            <a:endParaRPr lang="en-US" sz="1700" strike="sngStrike"/>
          </a:p>
          <a:p>
            <a:pPr marL="347663" lvl="2" indent="0">
              <a:buClr>
                <a:srgbClr val="EC712E"/>
              </a:buClr>
              <a:buSzPct val="90000"/>
              <a:buNone/>
              <a:defRPr/>
            </a:pPr>
            <a:endParaRPr lang="en-US" sz="1700">
              <a:solidFill>
                <a:srgbClr val="353435"/>
              </a:solidFill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C712E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en-US" sz="2000">
              <a:solidFill>
                <a:srgbClr val="353435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1298C-4A64-CC2B-3B4E-337008177B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47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986C8-6E37-4BDA-8A81-C43C7118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47984"/>
            <a:ext cx="5410200" cy="877130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75724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5FA061-F65C-441F-A6F4-5B1030E3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3B050-19A8-4D33-9B5B-B1773F4A2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8912" y="1179967"/>
            <a:ext cx="2577790" cy="3017838"/>
          </a:xfrm>
        </p:spPr>
        <p:txBody>
          <a:bodyPr/>
          <a:lstStyle/>
          <a:p>
            <a:pPr lvl="0"/>
            <a:r>
              <a:rPr lang="en-US"/>
              <a:t>Elizabeth Allen</a:t>
            </a:r>
          </a:p>
          <a:p>
            <a:pPr lvl="1"/>
            <a:r>
              <a:rPr lang="en-US"/>
              <a:t>Principal Statistician</a:t>
            </a:r>
          </a:p>
          <a:p>
            <a:pPr lvl="1"/>
            <a:r>
              <a:rPr lang="en-US"/>
              <a:t>allen-elizabeth@norc.org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0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EFB8-80E8-E145-BFA9-51D22C94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73554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1A1A2-E2A4-494C-8BDF-F00E7BA4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/>
              <a:t>Background  :  </a:t>
            </a:r>
            <a:r>
              <a:rPr lang="en-US" b="1"/>
              <a:t>National Immunization Survey (NIS)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731274"/>
            <a:ext cx="10543032" cy="914400"/>
          </a:xfrm>
        </p:spPr>
        <p:txBody>
          <a:bodyPr/>
          <a:lstStyle/>
          <a:p>
            <a:r>
              <a:rPr lang="en-US" sz="2400"/>
              <a:t>The NIS is conducted by the Centers for Disease Control and Prevention (CDC) and was implemented in 1994 to monitor vaccination coverage in children after a large measles outbreak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961811"/>
            <a:ext cx="10394372" cy="3739924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n-US" altLang="en-US" sz="2000" dirty="0"/>
              <a:t>Monitors vaccination coverage estimates for children aged 19-35 months (NIS-Child), adolescents 13-17 years (NIS-Teen), as well </a:t>
            </a:r>
            <a:r>
              <a:rPr lang="en-US" altLang="en-US" sz="2000" dirty="0">
                <a:solidFill>
                  <a:srgbClr val="000000"/>
                </a:solidFill>
              </a:rPr>
              <a:t>as influenza (flu) coverage in children </a:t>
            </a:r>
            <a:r>
              <a:rPr lang="en-US" altLang="en-US" sz="2000" dirty="0"/>
              <a:t>6 months to 17 years (NIS-Flu)</a:t>
            </a:r>
          </a:p>
          <a:p>
            <a:pPr lvl="2">
              <a:spcAft>
                <a:spcPts val="0"/>
              </a:spcAft>
            </a:pPr>
            <a:r>
              <a:rPr lang="en-US" altLang="en-US" sz="1800" dirty="0"/>
              <a:t>Also monitoring of COVID-19, influenza, and RSV vaccination for adults with the NIS-Adult COVID Module (NIS-ACM), and monitoring child COVID-19 vaccination within the NIS-Flu module (Fielded from October-June of each year)</a:t>
            </a:r>
          </a:p>
          <a:p>
            <a:pPr lvl="1">
              <a:spcAft>
                <a:spcPts val="0"/>
              </a:spcAft>
            </a:pPr>
            <a:r>
              <a:rPr lang="en-US" altLang="en-US" sz="2000" dirty="0"/>
              <a:t>Nationwide cell-phone random-digit-dial (RDD) survey</a:t>
            </a:r>
          </a:p>
          <a:p>
            <a:pPr lvl="1">
              <a:spcAft>
                <a:spcPts val="0"/>
              </a:spcAft>
            </a:pPr>
            <a:r>
              <a:rPr lang="en-US" altLang="en-US" sz="2000" dirty="0"/>
              <a:t>Two stages of data collection for NIS-Child and NIS-Teen:</a:t>
            </a:r>
          </a:p>
          <a:p>
            <a:pPr marL="690563" lvl="2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800" dirty="0"/>
              <a:t>Household telephone interview to obtain data on child, mother, and household and to gain consent to contact health care providers</a:t>
            </a:r>
          </a:p>
          <a:p>
            <a:pPr marL="690563" lvl="2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800" dirty="0"/>
              <a:t>Providers mailed an Immunization History Questionnaire (IHQ) for detailed vaccination records</a:t>
            </a:r>
          </a:p>
          <a:p>
            <a:pPr lvl="1">
              <a:spcAft>
                <a:spcPts val="0"/>
              </a:spcAft>
            </a:pPr>
            <a:r>
              <a:rPr lang="en-US" altLang="en-US" sz="2000" dirty="0"/>
              <a:t>Declining response rates and coverage of NIS age-eligible children has led to increases in data collection costs</a:t>
            </a:r>
          </a:p>
        </p:txBody>
      </p:sp>
    </p:spTree>
    <p:extLst>
      <p:ext uri="{BB962C8B-B14F-4D97-AF65-F5344CB8AC3E}">
        <p14:creationId xmlns:p14="http://schemas.microsoft.com/office/powerpoint/2010/main" val="168491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1A1A2-E2A4-494C-8BDF-F00E7BA4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/>
              <a:t>Background  :  </a:t>
            </a:r>
            <a:r>
              <a:rPr lang="en-US" b="1"/>
              <a:t>National Immunization Survey (NIS)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731274"/>
            <a:ext cx="10543032" cy="914400"/>
          </a:xfrm>
        </p:spPr>
        <p:txBody>
          <a:bodyPr/>
          <a:lstStyle/>
          <a:p>
            <a:r>
              <a:rPr lang="en-US" sz="2400"/>
              <a:t>Immunization Information Systems (IISs) are state or local confidential, computerized, population-based data systems that collect and consolidate information on vaccination doses administered to individuals by participating vaccination providers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459651"/>
            <a:ext cx="10394372" cy="3739924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n-US" altLang="en-US" sz="2000"/>
              <a:t>IISs exist in all states, five large cities, the District of Columbia, and 8 U.S. territories</a:t>
            </a:r>
          </a:p>
          <a:p>
            <a:pPr lvl="1">
              <a:spcAft>
                <a:spcPts val="0"/>
              </a:spcAft>
            </a:pPr>
            <a:r>
              <a:rPr lang="en-US" altLang="en-US" sz="2000"/>
              <a:t>Functional standards established to describe the operations, data quality, and technology needed to support immunization programs, vaccination providers, and other immunization stakeholders with their immunization-related goals </a:t>
            </a:r>
          </a:p>
          <a:p>
            <a:pPr lvl="1">
              <a:spcAft>
                <a:spcPts val="0"/>
              </a:spcAft>
            </a:pPr>
            <a:r>
              <a:rPr lang="en-US" altLang="en-US" sz="2000"/>
              <a:t>Varying levels of completeness of the population of children 6 months to 17 years of age within IIS databases</a:t>
            </a:r>
          </a:p>
          <a:p>
            <a:pPr lvl="1">
              <a:spcAft>
                <a:spcPts val="0"/>
              </a:spcAft>
            </a:pPr>
            <a:r>
              <a:rPr lang="en-US" altLang="en-US" sz="2000"/>
              <a:t>Varying levels of completeness of child vaccination histories for children included in IISs</a:t>
            </a:r>
          </a:p>
          <a:p>
            <a:pPr lvl="1">
              <a:spcAft>
                <a:spcPts val="0"/>
              </a:spcAft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84629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EFB8-80E8-E145-BFA9-51D22C94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IIS-NIS Integration</a:t>
            </a:r>
          </a:p>
        </p:txBody>
      </p:sp>
    </p:spTree>
    <p:extLst>
      <p:ext uri="{BB962C8B-B14F-4D97-AF65-F5344CB8AC3E}">
        <p14:creationId xmlns:p14="http://schemas.microsoft.com/office/powerpoint/2010/main" val="4682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1A1A2-E2A4-494C-8BDF-F00E7BA4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/>
              <a:t>Background  :  </a:t>
            </a:r>
            <a:r>
              <a:rPr lang="en-US" b="1"/>
              <a:t>National Immunization Survey (NIS)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731274"/>
            <a:ext cx="10543032" cy="914400"/>
          </a:xfrm>
        </p:spPr>
        <p:txBody>
          <a:bodyPr/>
          <a:lstStyle/>
          <a:p>
            <a:r>
              <a:rPr lang="en-US" sz="2400"/>
              <a:t>Goals for IIS-NIS Integration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559038"/>
            <a:ext cx="10394372" cy="3739924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n-US" altLang="en-US" sz="2000" dirty="0"/>
              <a:t>One integrated system for vaccination coverage assessment across local, state, and national levels</a:t>
            </a:r>
          </a:p>
          <a:p>
            <a:pPr lvl="1">
              <a:spcAft>
                <a:spcPts val="0"/>
              </a:spcAft>
            </a:pPr>
            <a:r>
              <a:rPr lang="en-US" altLang="en-US" sz="2000" dirty="0"/>
              <a:t>Reduce reliance on survey methods</a:t>
            </a:r>
          </a:p>
          <a:p>
            <a:pPr lvl="2">
              <a:spcAft>
                <a:spcPts val="0"/>
              </a:spcAft>
            </a:pPr>
            <a:r>
              <a:rPr lang="en-US" altLang="en-US" sz="1800" dirty="0"/>
              <a:t>Declining response rates and increasing costs</a:t>
            </a:r>
          </a:p>
          <a:p>
            <a:pPr lvl="2">
              <a:spcAft>
                <a:spcPts val="0"/>
              </a:spcAft>
            </a:pPr>
            <a:r>
              <a:rPr lang="en-US" altLang="en-US" sz="1800" dirty="0"/>
              <a:t>Public and vaccination provider burden</a:t>
            </a:r>
          </a:p>
          <a:p>
            <a:pPr lvl="1">
              <a:spcAft>
                <a:spcPts val="0"/>
              </a:spcAft>
            </a:pPr>
            <a:r>
              <a:rPr lang="en-US" altLang="en-US" sz="2000" dirty="0"/>
              <a:t>Improve efficiency of NIS data collection, resulting in either</a:t>
            </a:r>
          </a:p>
          <a:p>
            <a:pPr lvl="2">
              <a:spcAft>
                <a:spcPts val="0"/>
              </a:spcAft>
            </a:pPr>
            <a:r>
              <a:rPr lang="en-US" altLang="en-US" sz="1800" dirty="0"/>
              <a:t>Lower cost for same amount of data</a:t>
            </a:r>
          </a:p>
          <a:p>
            <a:pPr lvl="2">
              <a:spcAft>
                <a:spcPts val="0"/>
              </a:spcAft>
            </a:pPr>
            <a:r>
              <a:rPr lang="en-US" altLang="en-US" sz="1800" dirty="0"/>
              <a:t>More data at same cost </a:t>
            </a:r>
          </a:p>
          <a:p>
            <a:pPr lvl="1">
              <a:spcAft>
                <a:spcPts val="0"/>
              </a:spcAft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6067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89050687"/>
              </p:ext>
            </p:extLst>
          </p:nvPr>
        </p:nvGraphicFramePr>
        <p:xfrm>
          <a:off x="726676" y="1039091"/>
          <a:ext cx="10984144" cy="556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C3ADC04-9EE1-03EA-029C-CD456B992B96}"/>
              </a:ext>
            </a:extLst>
          </p:cNvPr>
          <p:cNvSpPr txBox="1">
            <a:spLocks/>
          </p:cNvSpPr>
          <p:nvPr/>
        </p:nvSpPr>
        <p:spPr>
          <a:xfrm>
            <a:off x="1107440" y="503382"/>
            <a:ext cx="5405120" cy="13962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lang="en-US" sz="1800" b="0" i="0" kern="1200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5762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Roboto Lt" pitchFamily="2" charset="0"/>
              <a:buChar char="–"/>
              <a:defRPr lang="en-US" sz="15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08902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085850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Franklin Gothic Medium Cond" panose="020B0606030402020204" pitchFamily="34" charset="0"/>
              <a:buChar char="–"/>
              <a:defRPr sz="1500" kern="12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/>
              <a:t>The path to full IIS-NIS integration</a:t>
            </a:r>
          </a:p>
        </p:txBody>
      </p:sp>
    </p:spTree>
    <p:extLst>
      <p:ext uri="{BB962C8B-B14F-4D97-AF65-F5344CB8AC3E}">
        <p14:creationId xmlns:p14="http://schemas.microsoft.com/office/powerpoint/2010/main" val="20321754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EFB8-80E8-E145-BFA9-51D22C94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1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04847600"/>
      </p:ext>
    </p:extLst>
  </p:cSld>
  <p:clrMapOvr>
    <a:masterClrMapping/>
  </p:clrMapOvr>
</p:sld>
</file>

<file path=ppt/theme/theme1.xml><?xml version="1.0" encoding="utf-8"?>
<a:theme xmlns:a="http://schemas.openxmlformats.org/drawingml/2006/main" name="NORC_Theme">
  <a:themeElements>
    <a:clrScheme name="NORC">
      <a:dk1>
        <a:srgbClr val="353435"/>
      </a:dk1>
      <a:lt1>
        <a:srgbClr val="FFFFFF"/>
      </a:lt1>
      <a:dk2>
        <a:srgbClr val="EC712E"/>
      </a:dk2>
      <a:lt2>
        <a:srgbClr val="ADA39D"/>
      </a:lt2>
      <a:accent1>
        <a:srgbClr val="77376B"/>
      </a:accent1>
      <a:accent2>
        <a:srgbClr val="4C7B91"/>
      </a:accent2>
      <a:accent3>
        <a:srgbClr val="4D796E"/>
      </a:accent3>
      <a:accent4>
        <a:srgbClr val="BC8C2C"/>
      </a:accent4>
      <a:accent5>
        <a:srgbClr val="C55051"/>
      </a:accent5>
      <a:accent6>
        <a:srgbClr val="8D1821"/>
      </a:accent6>
      <a:hlink>
        <a:srgbClr val="353435"/>
      </a:hlink>
      <a:folHlink>
        <a:srgbClr val="353435"/>
      </a:folHlink>
    </a:clrScheme>
    <a:fontScheme name="NORC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>
          <a:noFill/>
        </a:ln>
      </a:spPr>
      <a:bodyPr rtlCol="0" anchor="ctr"/>
      <a:lstStyle>
        <a:defPPr algn="l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05D9C6B6-9C12-D040-835E-0C786F4CEA8A}" vid="{45E7AD3C-4948-CC4C-80D4-AF83182832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40d2437-d853-4db3-bdda-a2b2af628fb2">
      <Terms xmlns="http://schemas.microsoft.com/office/infopath/2007/PartnerControls"/>
    </lcf76f155ced4ddcb4097134ff3c332f>
    <TaxCatchAll xmlns="a09baf1e-45c8-4993-a8ef-9209070ee38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E23C8F-9D58-47C9-B284-925639A8EE10}">
  <ds:schemaRefs>
    <ds:schemaRef ds:uri="dce1b846-7b95-4344-977c-fbe450f238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00D360-985A-4421-B0CA-022C515B960E}"/>
</file>

<file path=customXml/itemProps3.xml><?xml version="1.0" encoding="utf-8"?>
<ds:datastoreItem xmlns:ds="http://schemas.openxmlformats.org/officeDocument/2006/customXml" ds:itemID="{5D5AF836-B7ED-4108-933F-BBCA1C5478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NORC-Widescreen-Template</Template>
  <TotalTime>15</TotalTime>
  <Words>2040</Words>
  <Application>Microsoft Office PowerPoint</Application>
  <PresentationFormat>Widescreen</PresentationFormat>
  <Paragraphs>158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Franklin Gothic Medium Cond</vt:lpstr>
      <vt:lpstr>Roboto</vt:lpstr>
      <vt:lpstr>Roboto Light</vt:lpstr>
      <vt:lpstr>Roboto Lt</vt:lpstr>
      <vt:lpstr>Roboto Medium</vt:lpstr>
      <vt:lpstr>Wingdings</vt:lpstr>
      <vt:lpstr>NORC_Theme</vt:lpstr>
      <vt:lpstr>Integration of Immunization Information Systems for Efficiencies in the National Immunization Survey</vt:lpstr>
      <vt:lpstr>Agenda </vt:lpstr>
      <vt:lpstr>Background</vt:lpstr>
      <vt:lpstr>Background  :  National Immunization Survey (NIS) Overview</vt:lpstr>
      <vt:lpstr>Background  :  National Immunization Survey (NIS) Overview</vt:lpstr>
      <vt:lpstr>IIS-NIS Integration</vt:lpstr>
      <vt:lpstr>Background  :  National Immunization Survey (NIS) Overview</vt:lpstr>
      <vt:lpstr>PowerPoint Presentation</vt:lpstr>
      <vt:lpstr>Phase 1 Implementation</vt:lpstr>
      <vt:lpstr>IIS-NIS Integration Status: Phase 1 overview</vt:lpstr>
      <vt:lpstr>IIS-NIS Integration Status: Phase 1 overview</vt:lpstr>
      <vt:lpstr>IIS-NIS Integration Status: Phase 1 overview</vt:lpstr>
      <vt:lpstr>IIS-NIS Integration Status: Phase 1 overview</vt:lpstr>
      <vt:lpstr>IIS-NIS Integration Status: Phase 1 overview</vt:lpstr>
      <vt:lpstr>Phase 2 Considerations</vt:lpstr>
      <vt:lpstr>IIS-NIS Integration Status: Phase 2 overview</vt:lpstr>
      <vt:lpstr>IIS-NIS Integration Status: Phase 2 overview</vt:lpstr>
      <vt:lpstr>IIS-NIS Integration Status: Phase 2 overview</vt:lpstr>
      <vt:lpstr>IIS-NIS Integration Status: Phase 2 overview</vt:lpstr>
      <vt:lpstr>Discussion</vt:lpstr>
      <vt:lpstr>Discussion and next steps</vt:lpstr>
      <vt:lpstr>Questions?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NORC Starter Presentation</dc:title>
  <dc:subject>PowerPoint Presentation</dc:subject>
  <dc:creator>Elizabeth Allen</dc:creator>
  <cp:lastModifiedBy>Valier, Madeleine (CDC/NCIRD/ISD)</cp:lastModifiedBy>
  <cp:revision>4</cp:revision>
  <dcterms:created xsi:type="dcterms:W3CDTF">2024-05-01T14:04:53Z</dcterms:created>
  <dcterms:modified xsi:type="dcterms:W3CDTF">2024-07-26T16:37:27Z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0x01010008B1B436B097C44E8FF2425D7A15775B</vt:lpwstr>
  </property>
  <property fmtid="{D5CDD505-2E9C-101B-9397-08002B2CF9AE}" pid="3" name="Department Tags">
    <vt:lpwstr/>
  </property>
  <property fmtid="{D5CDD505-2E9C-101B-9397-08002B2CF9AE}" pid="4" name="Topic Tags">
    <vt:lpwstr/>
  </property>
  <property fmtid="{D5CDD505-2E9C-101B-9397-08002B2CF9AE}" pid="5" name="Project Tags">
    <vt:lpwstr/>
  </property>
  <property fmtid="{D5CDD505-2E9C-101B-9397-08002B2CF9AE}" pid="6" name="Document Type">
    <vt:lpwstr/>
  </property>
  <property fmtid="{D5CDD505-2E9C-101B-9397-08002B2CF9AE}" pid="7" name="Location Tags">
    <vt:lpwstr/>
  </property>
  <property fmtid="{D5CDD505-2E9C-101B-9397-08002B2CF9AE}" pid="8" name="MediaServiceImageTags">
    <vt:lpwstr/>
  </property>
  <property fmtid="{D5CDD505-2E9C-101B-9397-08002B2CF9AE}" pid="9" name="MSIP_Label_7b94a7b8-f06c-4dfe-bdcc-9b548fd58c31_Enabled">
    <vt:lpwstr>true</vt:lpwstr>
  </property>
  <property fmtid="{D5CDD505-2E9C-101B-9397-08002B2CF9AE}" pid="10" name="MSIP_Label_7b94a7b8-f06c-4dfe-bdcc-9b548fd58c31_SetDate">
    <vt:lpwstr>2024-07-15T22:30:33Z</vt:lpwstr>
  </property>
  <property fmtid="{D5CDD505-2E9C-101B-9397-08002B2CF9AE}" pid="11" name="MSIP_Label_7b94a7b8-f06c-4dfe-bdcc-9b548fd58c31_Method">
    <vt:lpwstr>Privileged</vt:lpwstr>
  </property>
  <property fmtid="{D5CDD505-2E9C-101B-9397-08002B2CF9AE}" pid="12" name="MSIP_Label_7b94a7b8-f06c-4dfe-bdcc-9b548fd58c31_Name">
    <vt:lpwstr>7b94a7b8-f06c-4dfe-bdcc-9b548fd58c31</vt:lpwstr>
  </property>
  <property fmtid="{D5CDD505-2E9C-101B-9397-08002B2CF9AE}" pid="13" name="MSIP_Label_7b94a7b8-f06c-4dfe-bdcc-9b548fd58c31_SiteId">
    <vt:lpwstr>9ce70869-60db-44fd-abe8-d2767077fc8f</vt:lpwstr>
  </property>
  <property fmtid="{D5CDD505-2E9C-101B-9397-08002B2CF9AE}" pid="14" name="MSIP_Label_7b94a7b8-f06c-4dfe-bdcc-9b548fd58c31_ActionId">
    <vt:lpwstr>c64640ab-bd02-4b4b-bc00-894f00502082</vt:lpwstr>
  </property>
  <property fmtid="{D5CDD505-2E9C-101B-9397-08002B2CF9AE}" pid="15" name="MSIP_Label_7b94a7b8-f06c-4dfe-bdcc-9b548fd58c31_ContentBits">
    <vt:lpwstr>0</vt:lpwstr>
  </property>
</Properties>
</file>